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6ABD804-221D-4531-8E6F-81F811D8BC9A}">
  <a:tblStyle styleId="{26ABD804-221D-4531-8E6F-81F811D8BC9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1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954061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6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831850" y="4589463"/>
            <a:ext cx="105156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8"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839788" y="1681163"/>
            <a:ext cx="5157787"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2505075"/>
            <a:ext cx="5157787"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8"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8"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GB" sz="6000" b="0" i="0" u="sng" strike="noStrike" cap="none">
                <a:solidFill>
                  <a:schemeClr val="dk1"/>
                </a:solidFill>
                <a:latin typeface="Calibri"/>
                <a:ea typeface="Calibri"/>
                <a:cs typeface="Calibri"/>
                <a:sym typeface="Calibri"/>
              </a:rPr>
              <a:t>Fluency, reasoning and Problem Solving </a:t>
            </a:r>
            <a:endParaRPr sz="6000" b="0" i="0" u="sng" strike="noStrike" cap="none">
              <a:solidFill>
                <a:schemeClr val="dk1"/>
              </a:solidFill>
              <a:latin typeface="Calibri"/>
              <a:ea typeface="Calibri"/>
              <a:cs typeface="Calibri"/>
              <a:sym typeface="Calibri"/>
            </a:endParaRPr>
          </a:p>
        </p:txBody>
      </p:sp>
      <p:sp>
        <p:nvSpPr>
          <p:cNvPr id="85" name="Shape 8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ctr" rtl="0">
              <a:lnSpc>
                <a:spcPct val="90000"/>
              </a:lnSpc>
              <a:spcBef>
                <a:spcPts val="1000"/>
              </a:spcBef>
              <a:spcAft>
                <a:spcPts val="0"/>
              </a:spcAft>
              <a:buClr>
                <a:schemeClr val="dk1"/>
              </a:buClr>
              <a:buSzPts val="2400"/>
              <a:buFont typeface="Arial"/>
              <a:buNone/>
            </a:pPr>
            <a:r>
              <a:rPr lang="en-GB" sz="2400" b="0" i="0" u="none" strike="noStrike" cap="none">
                <a:solidFill>
                  <a:schemeClr val="dk1"/>
                </a:solidFill>
                <a:latin typeface="Calibri"/>
                <a:ea typeface="Calibri"/>
                <a:cs typeface="Calibri"/>
                <a:sym typeface="Calibri"/>
              </a:rPr>
              <a:t>How is your child being stretched and challenged?</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p:nvPr/>
        </p:nvSpPr>
        <p:spPr>
          <a:xfrm>
            <a:off x="1417320" y="1060704"/>
            <a:ext cx="7726680" cy="483209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chemeClr val="dk1"/>
                </a:solidFill>
                <a:latin typeface="Calibri"/>
                <a:ea typeface="Calibri"/>
                <a:cs typeface="Calibri"/>
                <a:sym typeface="Calibri"/>
              </a:rPr>
              <a:t>Problem Solving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Children should be able to…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apply their mathematics to a variety of routine and non-routine situations - put maths into context - break down problems into a series of manageable steps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This is fundamental to the mathematical development of all children </a:t>
            </a:r>
            <a:endParaRPr sz="2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939800" y="586650"/>
            <a:ext cx="10312500" cy="48561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80000"/>
              </a:lnSpc>
              <a:spcBef>
                <a:spcPts val="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Problem Solving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Year 3/4 examples: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 group of aliens live on Planet Xert. Tinions have three legs, Quinions have four legs.  The group has 22 legs altogether. How many Tinions and Quinions might there be? Is there more than one solution? (Multiplication and Division – Year 3)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Does the number 4 appear more or less on a 12 hour digital clock than a 24 hour digital clock?  (Time – Year 4) </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838200" y="840800"/>
            <a:ext cx="10515600" cy="43512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80000"/>
              </a:lnSpc>
              <a:spcBef>
                <a:spcPts val="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Year 5/6 examples: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Temperature falls by about</a:t>
            </a:r>
            <a:r>
              <a:rPr lang="en-GB"/>
              <a:t> 1℃ </a:t>
            </a:r>
            <a:r>
              <a:rPr lang="en-GB" sz="2800" b="0" i="0" u="none" strike="noStrike" cap="none">
                <a:solidFill>
                  <a:schemeClr val="dk1"/>
                </a:solidFill>
                <a:latin typeface="Calibri"/>
                <a:ea typeface="Calibri"/>
                <a:cs typeface="Calibri"/>
                <a:sym typeface="Calibri"/>
              </a:rPr>
              <a:t>for every 100 metres height gained. Abigail is standing on top of a mountain at 900 metres above sea level. The temperature is – 3</a:t>
            </a:r>
            <a:r>
              <a:rPr lang="en-GB"/>
              <a:t>℃</a:t>
            </a:r>
            <a:r>
              <a:rPr lang="en-GB" sz="2800" b="0" i="0" u="none" strike="noStrike" cap="none">
                <a:solidFill>
                  <a:schemeClr val="dk1"/>
                </a:solidFill>
                <a:latin typeface="Calibri"/>
                <a:ea typeface="Calibri"/>
                <a:cs typeface="Calibri"/>
                <a:sym typeface="Calibri"/>
              </a:rPr>
              <a:t> Abigail walks down the mountain to sea level. What should she expect the temperature to be? (Place Value – Year 5) </a:t>
            </a:r>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Find the smallest number that can be added to 92.7 to make it exactly divisible by 7.  (Decimals – Year 6)</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838200" y="536400"/>
            <a:ext cx="10515600" cy="43512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endParaRPr/>
          </a:p>
          <a:p>
            <a:pPr marL="0" lvl="0" indent="0">
              <a:spcBef>
                <a:spcPts val="1000"/>
              </a:spcBef>
              <a:spcAft>
                <a:spcPts val="0"/>
              </a:spcAft>
              <a:buNone/>
            </a:pPr>
            <a:endParaRPr/>
          </a:p>
          <a:p>
            <a:pPr marL="0" lvl="0" indent="0">
              <a:spcBef>
                <a:spcPts val="1000"/>
              </a:spcBef>
              <a:spcAft>
                <a:spcPts val="0"/>
              </a:spcAft>
              <a:buNone/>
            </a:pPr>
            <a:endParaRPr/>
          </a:p>
        </p:txBody>
      </p:sp>
      <p:cxnSp>
        <p:nvCxnSpPr>
          <p:cNvPr id="152" name="Shape 152"/>
          <p:cNvCxnSpPr/>
          <p:nvPr/>
        </p:nvCxnSpPr>
        <p:spPr>
          <a:xfrm flipH="1">
            <a:off x="1987375" y="2176950"/>
            <a:ext cx="36000" cy="1199700"/>
          </a:xfrm>
          <a:prstGeom prst="straightConnector1">
            <a:avLst/>
          </a:prstGeom>
          <a:noFill/>
          <a:ln w="76200" cap="flat" cmpd="sng">
            <a:solidFill>
              <a:schemeClr val="dk2"/>
            </a:solidFill>
            <a:prstDash val="solid"/>
            <a:round/>
            <a:headEnd type="none" w="med" len="med"/>
            <a:tailEnd type="none" w="med" len="med"/>
          </a:ln>
        </p:spPr>
      </p:cxnSp>
      <p:cxnSp>
        <p:nvCxnSpPr>
          <p:cNvPr id="153" name="Shape 153"/>
          <p:cNvCxnSpPr/>
          <p:nvPr/>
        </p:nvCxnSpPr>
        <p:spPr>
          <a:xfrm>
            <a:off x="2041275" y="2212775"/>
            <a:ext cx="4924200" cy="35700"/>
          </a:xfrm>
          <a:prstGeom prst="straightConnector1">
            <a:avLst/>
          </a:prstGeom>
          <a:noFill/>
          <a:ln w="76200" cap="flat" cmpd="sng">
            <a:solidFill>
              <a:schemeClr val="dk2"/>
            </a:solidFill>
            <a:prstDash val="solid"/>
            <a:round/>
            <a:headEnd type="none" w="med" len="med"/>
            <a:tailEnd type="none" w="med" len="med"/>
          </a:ln>
        </p:spPr>
      </p:cxnSp>
      <p:sp>
        <p:nvSpPr>
          <p:cNvPr id="154" name="Shape 154"/>
          <p:cNvSpPr txBox="1"/>
          <p:nvPr/>
        </p:nvSpPr>
        <p:spPr>
          <a:xfrm>
            <a:off x="2202450" y="2427625"/>
            <a:ext cx="4852500" cy="1056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4800"/>
              <a:t>1        5   9</a:t>
            </a:r>
            <a:endParaRPr sz="4800"/>
          </a:p>
        </p:txBody>
      </p:sp>
      <p:sp>
        <p:nvSpPr>
          <p:cNvPr id="155" name="Shape 155"/>
          <p:cNvSpPr txBox="1"/>
          <p:nvPr/>
        </p:nvSpPr>
        <p:spPr>
          <a:xfrm>
            <a:off x="1915950" y="1138400"/>
            <a:ext cx="5049600" cy="931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4800"/>
              <a:t>  0   4   1        r3</a:t>
            </a:r>
            <a:endParaRPr sz="4800"/>
          </a:p>
        </p:txBody>
      </p:sp>
      <p:sp>
        <p:nvSpPr>
          <p:cNvPr id="156" name="Shape 156"/>
          <p:cNvSpPr/>
          <p:nvPr/>
        </p:nvSpPr>
        <p:spPr>
          <a:xfrm>
            <a:off x="4476500" y="1192125"/>
            <a:ext cx="1020600" cy="841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a:off x="2784600" y="2391650"/>
            <a:ext cx="1020600" cy="841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 name="Shape 158"/>
          <p:cNvSpPr txBox="1"/>
          <p:nvPr/>
        </p:nvSpPr>
        <p:spPr>
          <a:xfrm>
            <a:off x="1217725" y="2391650"/>
            <a:ext cx="1235400" cy="1199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4800"/>
              <a:t>4</a:t>
            </a:r>
            <a:endParaRPr sz="4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graphicFrame>
        <p:nvGraphicFramePr>
          <p:cNvPr id="163" name="Shape 163"/>
          <p:cNvGraphicFramePr/>
          <p:nvPr/>
        </p:nvGraphicFramePr>
        <p:xfrm>
          <a:off x="952500" y="1252425"/>
          <a:ext cx="3000000" cy="3000000"/>
        </p:xfrm>
        <a:graphic>
          <a:graphicData uri="http://schemas.openxmlformats.org/drawingml/2006/table">
            <a:tbl>
              <a:tblPr>
                <a:noFill/>
                <a:tableStyleId>{26ABD804-221D-4531-8E6F-81F811D8BC9A}</a:tableStyleId>
              </a:tblPr>
              <a:tblGrid>
                <a:gridCol w="1714500"/>
                <a:gridCol w="1714500"/>
                <a:gridCol w="1714500"/>
                <a:gridCol w="1714500"/>
                <a:gridCol w="1714500"/>
                <a:gridCol w="1714500"/>
              </a:tblGrid>
              <a:tr h="381000">
                <a:tc>
                  <a:txBody>
                    <a:bodyPr/>
                    <a:lstStyle/>
                    <a:p>
                      <a:pPr marL="0" lvl="0" indent="0">
                        <a:spcBef>
                          <a:spcPts val="0"/>
                        </a:spcBef>
                        <a:spcAft>
                          <a:spcPts val="0"/>
                        </a:spcAft>
                        <a:buNone/>
                      </a:pPr>
                      <a:endParaRPr/>
                    </a:p>
                  </a:txBody>
                  <a:tcPr marL="91425" marR="91425" marT="91425" marB="91425">
                    <a:solidFill>
                      <a:srgbClr val="CC0000"/>
                    </a:solidFill>
                  </a:tcPr>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r>
              <a:tr h="381000">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r>
              <a:tr h="381000">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r>
              <a:tr h="398900">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r>
            </a:tbl>
          </a:graphicData>
        </a:graphic>
      </p:graphicFrame>
      <p:sp>
        <p:nvSpPr>
          <p:cNvPr id="164" name="Shape 164"/>
          <p:cNvSpPr txBox="1"/>
          <p:nvPr/>
        </p:nvSpPr>
        <p:spPr>
          <a:xfrm>
            <a:off x="1056450" y="3519900"/>
            <a:ext cx="9991500" cy="2238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3600"/>
              <a:t>This is the answer to a multiplying fractions question.  What was the question?</a:t>
            </a:r>
            <a:endParaRPr sz="3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426525" y="653925"/>
            <a:ext cx="10515600" cy="55686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r>
              <a:rPr lang="en-GB" sz="3600"/>
              <a:t>Dominic, Emma and Annabelle jumped a total of 34.77m in a long jump competition.</a:t>
            </a:r>
            <a:endParaRPr sz="3600"/>
          </a:p>
          <a:p>
            <a:pPr marL="0" lvl="0" indent="0">
              <a:spcBef>
                <a:spcPts val="1000"/>
              </a:spcBef>
              <a:spcAft>
                <a:spcPts val="0"/>
              </a:spcAft>
              <a:buNone/>
            </a:pPr>
            <a:r>
              <a:rPr lang="en-GB" sz="3600"/>
              <a:t>Emma jumped exactly 200 cm further than Dominic.</a:t>
            </a:r>
            <a:endParaRPr sz="3600"/>
          </a:p>
          <a:p>
            <a:pPr marL="0" lvl="0" indent="0">
              <a:spcBef>
                <a:spcPts val="1000"/>
              </a:spcBef>
              <a:spcAft>
                <a:spcPts val="0"/>
              </a:spcAft>
              <a:buNone/>
            </a:pPr>
            <a:r>
              <a:rPr lang="en-GB" sz="3600"/>
              <a:t>Annabelle jumped exactly 2,000 mm further than Emma.</a:t>
            </a:r>
            <a:endParaRPr sz="3600"/>
          </a:p>
          <a:p>
            <a:pPr marL="0" lvl="0" indent="0">
              <a:spcBef>
                <a:spcPts val="1000"/>
              </a:spcBef>
              <a:spcAft>
                <a:spcPts val="0"/>
              </a:spcAft>
              <a:buNone/>
            </a:pPr>
            <a:r>
              <a:rPr lang="en-GB" sz="3600"/>
              <a:t>What distance did each child jump?</a:t>
            </a:r>
            <a:endParaRPr sz="3600"/>
          </a:p>
          <a:p>
            <a:pPr marL="0" lvl="0" indent="0">
              <a:spcBef>
                <a:spcPts val="1000"/>
              </a:spcBef>
              <a:spcAft>
                <a:spcPts val="0"/>
              </a:spcAft>
              <a:buNone/>
            </a:pPr>
            <a:r>
              <a:rPr lang="en-GB" sz="3600"/>
              <a:t>Give your answers in metres.</a:t>
            </a:r>
            <a:endParaRPr sz="3600"/>
          </a:p>
          <a:p>
            <a:pPr marL="0" lvl="0" indent="0">
              <a:spcBef>
                <a:spcPts val="1000"/>
              </a:spcBef>
              <a:spcAft>
                <a:spcPts val="0"/>
              </a:spcAft>
              <a:buNone/>
            </a:pP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959"/>
              <a:buFont typeface="Calibri"/>
              <a:buNone/>
            </a:pP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1" i="0" u="none" strike="noStrike" cap="none">
                <a:solidFill>
                  <a:schemeClr val="dk1"/>
                </a:solidFill>
                <a:latin typeface="Calibri"/>
                <a:ea typeface="Calibri"/>
                <a:cs typeface="Calibri"/>
                <a:sym typeface="Calibri"/>
              </a:rPr>
              <a:t>The National Curriculum: differentiation?</a:t>
            </a: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 </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The NC states: Pupils who grasp concepts rapidly should be challenged through being offered rich and sophisticated problems before any acceleration through new content.  Those who are not sufficiently fluent with earlier material should consolidate their understanding, including through additional practice, before moving on.</a:t>
            </a:r>
            <a:endParaRPr sz="3959" b="0" i="0" u="none" strike="noStrike" cap="none">
              <a:solidFill>
                <a:schemeClr val="dk1"/>
              </a:solidFill>
              <a:latin typeface="Calibri"/>
              <a:ea typeface="Calibri"/>
              <a:cs typeface="Calibri"/>
              <a:sym typeface="Calibri"/>
            </a:endParaRPr>
          </a:p>
        </p:txBody>
      </p:sp>
      <p:sp>
        <p:nvSpPr>
          <p:cNvPr id="91" name="Shape 9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
        <p:nvSpPr>
          <p:cNvPr id="92" name="Shape 92"/>
          <p:cNvSpPr/>
          <p:nvPr/>
        </p:nvSpPr>
        <p:spPr>
          <a:xfrm>
            <a:off x="2784049" y="1825625"/>
            <a:ext cx="6623901"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0" i="0" u="none" strike="noStrike" cap="none">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sng" strike="noStrike" cap="none">
                <a:solidFill>
                  <a:schemeClr val="dk1"/>
                </a:solidFill>
                <a:latin typeface="Calibri"/>
                <a:ea typeface="Calibri"/>
                <a:cs typeface="Calibri"/>
                <a:sym typeface="Calibri"/>
              </a:rPr>
              <a:t>Lesson Format:</a:t>
            </a:r>
            <a:endParaRPr sz="4400" b="0" i="0" u="sng" strike="noStrike" cap="none">
              <a:solidFill>
                <a:schemeClr val="dk1"/>
              </a:solidFill>
              <a:latin typeface="Calibri"/>
              <a:ea typeface="Calibri"/>
              <a:cs typeface="Calibri"/>
              <a:sym typeface="Calibri"/>
            </a:endParaRPr>
          </a:p>
        </p:txBody>
      </p:sp>
      <p:sp>
        <p:nvSpPr>
          <p:cNvPr id="98" name="Shape 9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Open ended starter</a:t>
            </a:r>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Lesson input including use of Maths equipment, discussion, visual aids and explanations from both children and teacher.</a:t>
            </a:r>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Independent activity with fluency, reasoning and problem solving challenges. Children are given immediate feedback during this part of the lesson in order to correct any misconceptions straight away. </a:t>
            </a:r>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a:solidFill>
                  <a:schemeClr val="dk1"/>
                </a:solidFill>
                <a:latin typeface="Calibri"/>
                <a:ea typeface="Calibri"/>
                <a:cs typeface="Calibri"/>
                <a:sym typeface="Calibri"/>
              </a:rPr>
              <a:t>Plenary</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688157" y="904973"/>
            <a:ext cx="10665643" cy="78571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959"/>
              <a:buFont typeface="Calibri"/>
              <a:buNone/>
            </a:pPr>
            <a:r>
              <a:rPr lang="en-GB" sz="3959" b="0" i="0" u="none" strike="noStrike" cap="none">
                <a:solidFill>
                  <a:schemeClr val="dk1"/>
                </a:solidFill>
                <a:latin typeface="Calibri"/>
                <a:ea typeface="Calibri"/>
                <a:cs typeface="Calibri"/>
                <a:sym typeface="Calibri"/>
              </a:rPr>
              <a:t>Three strands:</a:t>
            </a:r>
            <a:br>
              <a:rPr lang="en-GB" sz="3959" b="0" i="0" u="none" strike="noStrike" cap="none">
                <a:solidFill>
                  <a:schemeClr val="dk1"/>
                </a:solidFill>
                <a:latin typeface="Calibri"/>
                <a:ea typeface="Calibri"/>
                <a:cs typeface="Calibri"/>
                <a:sym typeface="Calibri"/>
              </a:rPr>
            </a:br>
            <a:r>
              <a:rPr lang="en-GB" sz="3959" b="0" i="0" u="none" strike="noStrike" cap="none">
                <a:solidFill>
                  <a:schemeClr val="dk1"/>
                </a:solidFill>
                <a:latin typeface="Calibri"/>
                <a:ea typeface="Calibri"/>
                <a:cs typeface="Calibri"/>
                <a:sym typeface="Calibri"/>
              </a:rPr>
              <a:t>Fluency, reasoning and problem solving </a:t>
            </a:r>
            <a:br>
              <a:rPr lang="en-GB" sz="3959" b="0" i="0" u="none" strike="noStrike" cap="none">
                <a:solidFill>
                  <a:schemeClr val="dk1"/>
                </a:solidFill>
                <a:latin typeface="Calibri"/>
                <a:ea typeface="Calibri"/>
                <a:cs typeface="Calibri"/>
                <a:sym typeface="Calibri"/>
              </a:rPr>
            </a:br>
            <a:endParaRPr sz="3959" b="0" i="0" u="none" strike="noStrike" cap="none">
              <a:solidFill>
                <a:schemeClr val="dk1"/>
              </a:solidFill>
              <a:latin typeface="Calibri"/>
              <a:ea typeface="Calibri"/>
              <a:cs typeface="Calibri"/>
              <a:sym typeface="Calibri"/>
            </a:endParaRPr>
          </a:p>
        </p:txBody>
      </p:sp>
      <p:sp>
        <p:nvSpPr>
          <p:cNvPr id="104" name="Shape 104"/>
          <p:cNvSpPr txBox="1">
            <a:spLocks noGrp="1"/>
          </p:cNvSpPr>
          <p:nvPr>
            <p:ph type="body" idx="1"/>
          </p:nvPr>
        </p:nvSpPr>
        <p:spPr>
          <a:xfrm>
            <a:off x="688157" y="1866507"/>
            <a:ext cx="10665643" cy="4310456"/>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800"/>
              <a:buFont typeface="Arial"/>
              <a:buNone/>
            </a:pPr>
            <a:r>
              <a:rPr lang="en-GB" sz="2800" b="0" i="0" u="sng" strike="noStrike" cap="none">
                <a:solidFill>
                  <a:schemeClr val="dk1"/>
                </a:solidFill>
                <a:latin typeface="Calibri"/>
                <a:ea typeface="Calibri"/>
                <a:cs typeface="Calibri"/>
                <a:sym typeface="Calibri"/>
              </a:rPr>
              <a:t>Fluency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To be fluent in mathematics children should be able to…  </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 grasp the fundamentals of mathematics</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 practi</a:t>
            </a:r>
            <a:r>
              <a:rPr lang="en-GB"/>
              <a:t>s</a:t>
            </a:r>
            <a:r>
              <a:rPr lang="en-GB" sz="2800" b="0" i="0" u="none" strike="noStrike" cap="none">
                <a:solidFill>
                  <a:schemeClr val="dk1"/>
                </a:solidFill>
                <a:latin typeface="Calibri"/>
                <a:ea typeface="Calibri"/>
                <a:cs typeface="Calibri"/>
                <a:sym typeface="Calibri"/>
              </a:rPr>
              <a:t>e arithmetic skills</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 make connections</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 become more confident with written and mental methods</a:t>
            </a:r>
            <a:endParaRPr/>
          </a:p>
          <a:p>
            <a:pPr marL="0" marR="0" lvl="0" indent="0" algn="l" rtl="0">
              <a:lnSpc>
                <a:spcPct val="8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 be confident with what they are doing and why - recall and apply their knowledge rapidly and accurately</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p:nvPr/>
        </p:nvSpPr>
        <p:spPr>
          <a:xfrm>
            <a:off x="612648" y="536138"/>
            <a:ext cx="10741152" cy="42780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a:solidFill>
                  <a:schemeClr val="dk1"/>
                </a:solidFill>
                <a:latin typeface="Calibri"/>
                <a:ea typeface="Calibri"/>
                <a:cs typeface="Calibri"/>
                <a:sym typeface="Calibri"/>
              </a:rPr>
              <a:t>Fluency </a:t>
            </a:r>
            <a:endParaRPr/>
          </a:p>
          <a:p>
            <a:pPr marL="0" marR="0" lvl="0" indent="0" algn="l" rtl="0">
              <a:spcBef>
                <a:spcPts val="0"/>
              </a:spcBef>
              <a:spcAft>
                <a:spcPts val="0"/>
              </a:spcAft>
              <a:buNone/>
            </a:pPr>
            <a:r>
              <a:rPr lang="en-GB" sz="32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3200">
                <a:solidFill>
                  <a:schemeClr val="dk1"/>
                </a:solidFill>
                <a:latin typeface="Calibri"/>
                <a:ea typeface="Calibri"/>
                <a:cs typeface="Calibri"/>
                <a:sym typeface="Calibri"/>
              </a:rPr>
              <a:t>Year 3 &amp; 4 examples: </a:t>
            </a:r>
            <a:endParaRPr/>
          </a:p>
          <a:p>
            <a:pPr marL="0" marR="0" lvl="0" indent="0" algn="l" rtl="0">
              <a:spcBef>
                <a:spcPts val="0"/>
              </a:spcBef>
              <a:spcAft>
                <a:spcPts val="0"/>
              </a:spcAft>
              <a:buNone/>
            </a:pPr>
            <a:r>
              <a:rPr lang="en-GB" sz="3200">
                <a:solidFill>
                  <a:schemeClr val="dk1"/>
                </a:solidFill>
                <a:latin typeface="Calibri"/>
                <a:ea typeface="Calibri"/>
                <a:cs typeface="Calibri"/>
                <a:sym typeface="Calibri"/>
              </a:rPr>
              <a:t>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Continue the pattern: 50, 100, 150, 200, _, _,_ (Number and Place Value – Year 3)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- 3 x ? = 24 (Multiplication and Division -  Year 3)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- 7m + ? = 810cm (Measurement – Year 3)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Round 3.2 to the nearest whole number  (Decimals – Year 4)</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 Find 2/5 of 45 (Fractions – Year 4)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- 2 hours = ? minutes(Time - Year 4)</a:t>
            </a:r>
            <a:endParaRPr sz="2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p:nvPr/>
        </p:nvSpPr>
        <p:spPr>
          <a:xfrm>
            <a:off x="2078736" y="1221938"/>
            <a:ext cx="9022080" cy="38164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a:solidFill>
                  <a:schemeClr val="dk1"/>
                </a:solidFill>
                <a:latin typeface="Calibri"/>
                <a:ea typeface="Calibri"/>
                <a:cs typeface="Calibri"/>
                <a:sym typeface="Calibri"/>
              </a:rPr>
              <a:t>Fluency </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400">
                <a:solidFill>
                  <a:schemeClr val="dk1"/>
                </a:solidFill>
                <a:latin typeface="Calibri"/>
                <a:ea typeface="Calibri"/>
                <a:cs typeface="Calibri"/>
                <a:sym typeface="Calibri"/>
              </a:rPr>
              <a:t>Year 5/6 examples: </a:t>
            </a:r>
            <a:endParaRPr/>
          </a:p>
          <a:p>
            <a:pPr marL="0" marR="0" lvl="0" indent="0" algn="l" rtl="0">
              <a:spcBef>
                <a:spcPts val="0"/>
              </a:spcBef>
              <a:spcAft>
                <a:spcPts val="0"/>
              </a:spcAft>
              <a:buNone/>
            </a:pPr>
            <a:r>
              <a:rPr lang="en-GB" sz="2400">
                <a:solidFill>
                  <a:schemeClr val="dk1"/>
                </a:solidFill>
                <a:latin typeface="Calibri"/>
                <a:ea typeface="Calibri"/>
                <a:cs typeface="Calibri"/>
                <a:sym typeface="Calibri"/>
              </a:rPr>
              <a:t>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Write 283 in Roman Numerals  (Number and Place Value –Year 5)</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740 + ? = 1039 (Addition and Subtraction – Year 5)</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Find 5 equivalent fractions of ¾ (Fractions – Year 5)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200 x ? = 750 + ? (Multiplication and Division – Year 6)</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4/7 ÷ 5 (Fractions – Year 6) </a:t>
            </a:r>
            <a:endParaRPr/>
          </a:p>
          <a:p>
            <a:pPr marL="285750" marR="0" lvl="0" indent="-285750" algn="l" rtl="0">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 75% of £1340 (Percentages – Year 6)</a:t>
            </a:r>
            <a:endParaRPr sz="24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endParaRPr sz="4400" b="0" i="0" u="none" strike="noStrike" cap="none">
              <a:solidFill>
                <a:schemeClr val="dk1"/>
              </a:solidFill>
              <a:latin typeface="Calibri"/>
              <a:ea typeface="Calibri"/>
              <a:cs typeface="Calibri"/>
              <a:sym typeface="Calibri"/>
            </a:endParaRPr>
          </a:p>
        </p:txBody>
      </p:sp>
      <p:sp>
        <p:nvSpPr>
          <p:cNvPr id="120" name="Shape 1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
        <p:nvSpPr>
          <p:cNvPr id="121" name="Shape 121"/>
          <p:cNvSpPr/>
          <p:nvPr/>
        </p:nvSpPr>
        <p:spPr>
          <a:xfrm>
            <a:off x="2300140" y="707009"/>
            <a:ext cx="7428322" cy="483209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chemeClr val="dk1"/>
                </a:solidFill>
                <a:latin typeface="Calibri"/>
                <a:ea typeface="Calibri"/>
                <a:cs typeface="Calibri"/>
                <a:sym typeface="Calibri"/>
              </a:rPr>
              <a:t>Reasoning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Through reasoning problems children should…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457200" marR="0" lvl="0" indent="-457200" algn="l" rtl="0">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be able to explain why an answer is right or wrong</a:t>
            </a:r>
            <a:endParaRPr/>
          </a:p>
          <a:p>
            <a:pPr marL="457200" marR="0" lvl="0" indent="-457200" algn="l" rtl="0">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 follow a line of enquiry to a logical conclusion </a:t>
            </a:r>
            <a:endParaRPr/>
          </a:p>
          <a:p>
            <a:pPr marL="457200" marR="0" lvl="0" indent="-457200" algn="l" rtl="0">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prove theories using mathematical language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Can be thought of as the ‘glue’ that helps maths makes sense</a:t>
            </a:r>
            <a:endParaRPr sz="2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904972" y="518474"/>
            <a:ext cx="10916240" cy="65044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Reasoning </a:t>
            </a:r>
            <a:endParaRPr/>
          </a:p>
          <a:p>
            <a:pPr marL="0" marR="0" lvl="0" indent="0" algn="l" rtl="0">
              <a:lnSpc>
                <a:spcPct val="9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9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Year 3/4 examples: </a:t>
            </a:r>
            <a:endParaRPr/>
          </a:p>
          <a:p>
            <a:pPr marL="0" marR="0" lvl="0" indent="0" algn="l" rtl="0">
              <a:lnSpc>
                <a:spcPct val="9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9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Tom says ‘I can use my 4 times table to help me work out my 8 times table’. Is he correct? Convince me.  (Multiplication and Division – Year 3) </a:t>
            </a:r>
            <a:endParaRPr/>
          </a:p>
          <a:p>
            <a:pPr marL="0" marR="0" lvl="0" indent="0" algn="l" rtl="0">
              <a:lnSpc>
                <a:spcPct val="9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 </a:t>
            </a:r>
            <a:endParaRPr/>
          </a:p>
          <a:p>
            <a:pPr marL="0" marR="0" lvl="0" indent="0" algn="l" rtl="0">
              <a:lnSpc>
                <a:spcPct val="90000"/>
              </a:lnSpc>
              <a:spcBef>
                <a:spcPts val="1000"/>
              </a:spcBef>
              <a:spcAft>
                <a:spcPts val="0"/>
              </a:spcAft>
              <a:buClr>
                <a:schemeClr val="dk1"/>
              </a:buClr>
              <a:buSzPts val="2800"/>
              <a:buFont typeface="Arial"/>
              <a:buNone/>
            </a:pPr>
            <a:r>
              <a:rPr lang="en-GB" sz="2800" b="0" i="0" u="none" strike="noStrike" cap="none">
                <a:solidFill>
                  <a:schemeClr val="dk1"/>
                </a:solidFill>
                <a:latin typeface="Calibri"/>
                <a:ea typeface="Calibri"/>
                <a:cs typeface="Calibri"/>
                <a:sym typeface="Calibri"/>
              </a:rPr>
              <a:t>Which would you rather have, three quarters of £2.40 or one quarter of £6? Explain your reasoning. (Money/Fractions – Year 4) </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1762813" y="801278"/>
            <a:ext cx="8776354" cy="440120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chemeClr val="dk1"/>
                </a:solidFill>
                <a:latin typeface="Calibri"/>
                <a:ea typeface="Calibri"/>
                <a:cs typeface="Calibri"/>
                <a:sym typeface="Calibri"/>
              </a:rPr>
              <a:t>Reasoning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Year 5/6 examples: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Sophie thinks 1.007 is bigger than 1.01 because 7 is bigger than 1. Do you agree? Explain why. (Decimals – Year 5)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2800">
                <a:solidFill>
                  <a:schemeClr val="dk1"/>
                </a:solidFill>
                <a:latin typeface="Calibri"/>
                <a:ea typeface="Calibri"/>
                <a:cs typeface="Calibri"/>
                <a:sym typeface="Calibri"/>
              </a:rPr>
              <a:t>- Jenny travels 652 miles to go on holiday. Abbie thinks she travels further because she travels 1412 kilometres. Is Abbie right? Explain why (Measure – Year 6)</a:t>
            </a:r>
            <a:endParaRPr sz="2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803</Words>
  <Application>Microsoft Office PowerPoint</Application>
  <PresentationFormat>Custom</PresentationFormat>
  <Paragraphs>91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Fluency, reasoning and Problem Solving </vt:lpstr>
      <vt:lpstr>       The National Curriculum: differentiation?   The NC states: Pupils who grasp concepts rapidly should be challenged through being offered rich and sophisticated problems before any acceleration through new content.  Those who are not sufficiently fluent with earlier material should consolidate their understanding, including through additional practice, before moving on.</vt:lpstr>
      <vt:lpstr>Lesson Format:</vt:lpstr>
      <vt:lpstr>Three strands: Fluency, reasoning and problem solving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Fluency, reasoning and Problem Solving </dc:title>
  <dc:creator>Andy</dc:creator>
  <cp:lastModifiedBy>Sue</cp:lastModifiedBy>
  <cp:revision>1</cp:revision>
  <dcterms:modified xsi:type="dcterms:W3CDTF">2018-02-28T17:11:21Z</dcterms:modified>
</cp:coreProperties>
</file>