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85" r:id="rId6"/>
    <p:sldId id="434" r:id="rId7"/>
    <p:sldId id="433" r:id="rId8"/>
    <p:sldId id="440" r:id="rId9"/>
    <p:sldId id="437" r:id="rId10"/>
    <p:sldId id="438" r:id="rId11"/>
    <p:sldId id="441" r:id="rId12"/>
    <p:sldId id="417" r:id="rId13"/>
    <p:sldId id="443" r:id="rId14"/>
    <p:sldId id="425" r:id="rId15"/>
    <p:sldId id="431" r:id="rId16"/>
    <p:sldId id="442" r:id="rId17"/>
    <p:sldId id="424" r:id="rId18"/>
    <p:sldId id="439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825" autoAdjust="0"/>
    <p:restoredTop sz="91187" autoAdjust="0"/>
  </p:normalViewPr>
  <p:slideViewPr>
    <p:cSldViewPr snapToGrid="0" snapToObjects="1">
      <p:cViewPr>
        <p:scale>
          <a:sx n="66" d="100"/>
          <a:sy n="66" d="100"/>
        </p:scale>
        <p:origin x="-109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2F64-AAD4-4E71-BE68-F9B435B353B1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DC0B2-B29B-4868-86DB-BD3D1080E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16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C75CB-B027-D94E-8BCF-FF43441B737D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6690F-C0F2-1E49-AD10-FAD56FBB6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6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690F-C0F2-1E49-AD10-FAD56FBB69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3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690F-C0F2-1E49-AD10-FAD56FBB69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690F-C0F2-1E49-AD10-FAD56FBB69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47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690F-C0F2-1E49-AD10-FAD56FBB69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6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 smtClean="0"/>
              <a:t>@</a:t>
            </a:r>
            <a:r>
              <a:rPr lang="en-GB" b="1" dirty="0" err="1" smtClean="0"/>
              <a:t>wrmathshub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3582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492-7070-0744-9E4F-3AD774E4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2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492-7070-0744-9E4F-3AD774E4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1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 smtClean="0"/>
              <a:t>@</a:t>
            </a:r>
            <a:r>
              <a:rPr lang="en-GB" b="1" dirty="0" err="1" smtClean="0"/>
              <a:t>wrmathshub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944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 smtClean="0"/>
              <a:t>@</a:t>
            </a:r>
            <a:r>
              <a:rPr lang="en-GB" b="1" dirty="0" err="1" smtClean="0"/>
              <a:t>wrmathshub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7675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4000" y="2709332"/>
            <a:ext cx="5854095" cy="3507619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sz="2800" u="sng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Model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9523" y="2709333"/>
            <a:ext cx="2685143" cy="3507618"/>
          </a:xfr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sz="2800" u="sng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Calculations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 smtClean="0"/>
              <a:t>@</a:t>
            </a:r>
            <a:r>
              <a:rPr lang="en-GB" b="1" dirty="0" err="1" smtClean="0"/>
              <a:t>wrmathshub</a:t>
            </a:r>
            <a:endParaRPr lang="en-GB" b="1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54001" y="1536094"/>
            <a:ext cx="8720666" cy="1064381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 sz="2800" u="sng"/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GB" dirty="0" smtClean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06253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 smtClean="0"/>
              <a:t>@</a:t>
            </a:r>
            <a:r>
              <a:rPr lang="en-GB" b="1" dirty="0" err="1" smtClean="0"/>
              <a:t>wrmathshub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1522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492-7070-0744-9E4F-3AD774E4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492-7070-0744-9E4F-3AD774E4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492-7070-0744-9E4F-3AD774E4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8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2566-D571-8243-A6EC-456F324C6FF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1492-7070-0744-9E4F-3AD774E4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2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323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2566-D571-8243-A6EC-456F324C6FF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b="1" dirty="0" smtClean="0"/>
              <a:t>@</a:t>
            </a:r>
            <a:r>
              <a:rPr lang="en-GB" b="1" dirty="0" err="1" smtClean="0"/>
              <a:t>wrmathshub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51997" y="35692"/>
            <a:ext cx="2743623" cy="11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Importance of Bar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 Modelling to show equivalent fractions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7" t="16270" r="37797" b="53174"/>
          <a:stretch/>
        </p:blipFill>
        <p:spPr bwMode="auto">
          <a:xfrm>
            <a:off x="7274073" y="23748"/>
            <a:ext cx="1678819" cy="157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12590" r="4515" b="12884"/>
          <a:stretch/>
        </p:blipFill>
        <p:spPr bwMode="auto">
          <a:xfrm>
            <a:off x="191108" y="1727200"/>
            <a:ext cx="8495692" cy="511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4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81875" y="4164008"/>
            <a:ext cx="4500908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KS2 Bar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926" y="3185430"/>
            <a:ext cx="5854095" cy="35076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9523" y="3185430"/>
            <a:ext cx="2685143" cy="3507618"/>
          </a:xfrm>
        </p:spPr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3"/>
              </p:nvPr>
            </p:nvSpPr>
            <p:spPr>
              <a:xfrm>
                <a:off x="254001" y="1843743"/>
                <a:ext cx="8720666" cy="1341687"/>
              </a:xfrm>
            </p:spPr>
            <p:txBody>
              <a:bodyPr>
                <a:noAutofit/>
              </a:bodyPr>
              <a:lstStyle/>
              <a:p>
                <a:r>
                  <a:rPr lang="en-US" sz="2400" b="1" u="none" dirty="0" smtClean="0"/>
                  <a:t>Solve</a:t>
                </a:r>
                <a:r>
                  <a:rPr lang="en-US" sz="2400" u="none" dirty="0" smtClean="0"/>
                  <a:t>… Matthew has a 300g block of cheese.  He eats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u="none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u="none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u="none" dirty="0" smtClean="0"/>
                  <a:t> of the cheese and puts the rest back in the fridge.  </a:t>
                </a:r>
              </a:p>
              <a:p>
                <a:r>
                  <a:rPr lang="en-US" sz="2400" u="none" dirty="0" smtClean="0"/>
                  <a:t>How much cheese did Matthew put back in the fridge?</a:t>
                </a:r>
                <a:endParaRPr lang="en-US" sz="2400" u="none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xfrm>
                <a:off x="254001" y="1843743"/>
                <a:ext cx="8720666" cy="1341687"/>
              </a:xfrm>
              <a:blipFill rotWithShape="1">
                <a:blip r:embed="rId3"/>
                <a:stretch>
                  <a:fillRect l="-907" r="-1674" b="-11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3"/>
          <p:cNvSpPr txBox="1">
            <a:spLocks/>
          </p:cNvSpPr>
          <p:nvPr/>
        </p:nvSpPr>
        <p:spPr>
          <a:xfrm>
            <a:off x="3787999" y="3321943"/>
            <a:ext cx="1429275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300g</a:t>
            </a:r>
            <a:endParaRPr lang="en-US" sz="2800" dirty="0"/>
          </a:p>
        </p:txBody>
      </p:sp>
      <p:sp>
        <p:nvSpPr>
          <p:cNvPr id="7" name="Right Brace 6"/>
          <p:cNvSpPr/>
          <p:nvPr/>
        </p:nvSpPr>
        <p:spPr>
          <a:xfrm rot="16200000">
            <a:off x="3191484" y="1695720"/>
            <a:ext cx="282951" cy="44996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3"/>
          <p:cNvSpPr txBox="1">
            <a:spLocks/>
          </p:cNvSpPr>
          <p:nvPr/>
        </p:nvSpPr>
        <p:spPr>
          <a:xfrm>
            <a:off x="7881856" y="3658926"/>
            <a:ext cx="893250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60</a:t>
            </a:r>
            <a:endParaRPr lang="en-US" sz="2800" dirty="0"/>
          </a:p>
        </p:txBody>
      </p:sp>
      <p:sp>
        <p:nvSpPr>
          <p:cNvPr id="50" name="Content Placeholder 3"/>
          <p:cNvSpPr txBox="1">
            <a:spLocks/>
          </p:cNvSpPr>
          <p:nvPr/>
        </p:nvSpPr>
        <p:spPr>
          <a:xfrm>
            <a:off x="6289523" y="3670853"/>
            <a:ext cx="201068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300 ÷ 5 =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67928" y="4804048"/>
            <a:ext cx="1808731" cy="679939"/>
            <a:chOff x="1067928" y="4876620"/>
            <a:chExt cx="1808731" cy="679939"/>
          </a:xfrm>
        </p:grpSpPr>
        <p:sp>
          <p:nvSpPr>
            <p:cNvPr id="33" name="Content Placeholder 3"/>
            <p:cNvSpPr txBox="1">
              <a:spLocks/>
            </p:cNvSpPr>
            <p:nvPr/>
          </p:nvSpPr>
          <p:spPr>
            <a:xfrm>
              <a:off x="1246486" y="5074433"/>
              <a:ext cx="1429275" cy="482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800" dirty="0" smtClean="0"/>
                <a:t>Eats</a:t>
              </a:r>
              <a:endParaRPr lang="en-US" sz="2800" dirty="0"/>
            </a:p>
          </p:txBody>
        </p:sp>
        <p:sp>
          <p:nvSpPr>
            <p:cNvPr id="51" name="Right Brace 50"/>
            <p:cNvSpPr/>
            <p:nvPr/>
          </p:nvSpPr>
          <p:spPr>
            <a:xfrm rot="5400000">
              <a:off x="1837101" y="4107447"/>
              <a:ext cx="270385" cy="180873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Content Placeholder 3"/>
          <p:cNvSpPr txBox="1">
            <a:spLocks/>
          </p:cNvSpPr>
          <p:nvPr/>
        </p:nvSpPr>
        <p:spPr>
          <a:xfrm>
            <a:off x="3751713" y="5354769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3" name="Content Placeholder 3"/>
          <p:cNvSpPr txBox="1">
            <a:spLocks/>
          </p:cNvSpPr>
          <p:nvPr/>
        </p:nvSpPr>
        <p:spPr>
          <a:xfrm>
            <a:off x="3742054" y="5356451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180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79207" y="4159195"/>
            <a:ext cx="4503576" cy="608568"/>
            <a:chOff x="1151779" y="4272866"/>
            <a:chExt cx="4503576" cy="608568"/>
          </a:xfrm>
        </p:grpSpPr>
        <p:sp>
          <p:nvSpPr>
            <p:cNvPr id="29" name="Rectangle 28"/>
            <p:cNvSpPr/>
            <p:nvPr/>
          </p:nvSpPr>
          <p:spPr>
            <a:xfrm>
              <a:off x="1151779" y="4272866"/>
              <a:ext cx="897392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1839" y="4272866"/>
              <a:ext cx="897392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60511" y="4272866"/>
              <a:ext cx="897392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60571" y="4272866"/>
              <a:ext cx="897392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57963" y="4272866"/>
              <a:ext cx="897392" cy="608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87939" y="4807035"/>
            <a:ext cx="2694844" cy="679939"/>
            <a:chOff x="1067928" y="4876620"/>
            <a:chExt cx="1808731" cy="679939"/>
          </a:xfrm>
        </p:grpSpPr>
        <p:sp>
          <p:nvSpPr>
            <p:cNvPr id="32" name="Content Placeholder 3"/>
            <p:cNvSpPr txBox="1">
              <a:spLocks/>
            </p:cNvSpPr>
            <p:nvPr/>
          </p:nvSpPr>
          <p:spPr>
            <a:xfrm>
              <a:off x="1246486" y="5074433"/>
              <a:ext cx="1429275" cy="482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800" dirty="0" smtClean="0"/>
                <a:t>Put back</a:t>
              </a:r>
            </a:p>
          </p:txBody>
        </p:sp>
        <p:sp>
          <p:nvSpPr>
            <p:cNvPr id="35" name="Right Brace 34"/>
            <p:cNvSpPr/>
            <p:nvPr/>
          </p:nvSpPr>
          <p:spPr>
            <a:xfrm rot="5400000">
              <a:off x="1837101" y="4107447"/>
              <a:ext cx="270385" cy="180873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Content Placeholder 3"/>
          <p:cNvSpPr txBox="1">
            <a:spLocks/>
          </p:cNvSpPr>
          <p:nvPr/>
        </p:nvSpPr>
        <p:spPr>
          <a:xfrm>
            <a:off x="6532638" y="4303780"/>
            <a:ext cx="2339221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3 x 60 = 180  </a:t>
            </a:r>
            <a:endParaRPr lang="en-US" sz="2800" dirty="0"/>
          </a:p>
        </p:txBody>
      </p:sp>
      <p:sp>
        <p:nvSpPr>
          <p:cNvPr id="47" name="Content Placeholder 3"/>
          <p:cNvSpPr txBox="1">
            <a:spLocks/>
          </p:cNvSpPr>
          <p:nvPr/>
        </p:nvSpPr>
        <p:spPr>
          <a:xfrm>
            <a:off x="1013499" y="4189554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60</a:t>
            </a:r>
            <a:endParaRPr lang="en-US" sz="2800" dirty="0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1944602" y="4179672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60</a:t>
            </a:r>
            <a:endParaRPr lang="en-US" sz="2800" dirty="0"/>
          </a:p>
        </p:txBody>
      </p:sp>
      <p:sp>
        <p:nvSpPr>
          <p:cNvPr id="38" name="Content Placeholder 3"/>
          <p:cNvSpPr txBox="1">
            <a:spLocks/>
          </p:cNvSpPr>
          <p:nvPr/>
        </p:nvSpPr>
        <p:spPr>
          <a:xfrm>
            <a:off x="2836606" y="4172708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60</a:t>
            </a:r>
            <a:endParaRPr lang="en-US" sz="2800" dirty="0"/>
          </a:p>
        </p:txBody>
      </p:sp>
      <p:sp>
        <p:nvSpPr>
          <p:cNvPr id="39" name="Content Placeholder 3"/>
          <p:cNvSpPr txBox="1">
            <a:spLocks/>
          </p:cNvSpPr>
          <p:nvPr/>
        </p:nvSpPr>
        <p:spPr>
          <a:xfrm>
            <a:off x="3728610" y="4165744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60</a:t>
            </a:r>
            <a:endParaRPr lang="en-US" sz="2800" dirty="0"/>
          </a:p>
        </p:txBody>
      </p:sp>
      <p:sp>
        <p:nvSpPr>
          <p:cNvPr id="40" name="Content Placeholder 3"/>
          <p:cNvSpPr txBox="1">
            <a:spLocks/>
          </p:cNvSpPr>
          <p:nvPr/>
        </p:nvSpPr>
        <p:spPr>
          <a:xfrm>
            <a:off x="4620614" y="4158780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60</a:t>
            </a:r>
            <a:endParaRPr lang="en-US" sz="28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7" t="16270" r="37797" b="53174"/>
          <a:stretch/>
        </p:blipFill>
        <p:spPr bwMode="auto">
          <a:xfrm>
            <a:off x="7295848" y="116114"/>
            <a:ext cx="1678819" cy="157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5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  <p:bldP spid="7" grpId="0" animBg="1"/>
      <p:bldP spid="48" grpId="0"/>
      <p:bldP spid="50" grpId="0"/>
      <p:bldP spid="52" grpId="0"/>
      <p:bldP spid="52" grpId="1"/>
      <p:bldP spid="53" grpId="0"/>
      <p:bldP spid="36" grpId="0"/>
      <p:bldP spid="47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Algebra Bar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u="none" dirty="0" smtClean="0"/>
              <a:t>3a + 4 = a + 8</a:t>
            </a:r>
            <a:endParaRPr lang="en-US" u="none" dirty="0"/>
          </a:p>
        </p:txBody>
      </p:sp>
      <p:sp>
        <p:nvSpPr>
          <p:cNvPr id="6" name="Rectangle 5"/>
          <p:cNvSpPr/>
          <p:nvPr/>
        </p:nvSpPr>
        <p:spPr>
          <a:xfrm>
            <a:off x="767237" y="3635267"/>
            <a:ext cx="1221543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422768" y="3639215"/>
            <a:ext cx="1185993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988780" y="3635267"/>
            <a:ext cx="1216994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205774" y="3633364"/>
            <a:ext cx="1216994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1988780" y="4690223"/>
            <a:ext cx="3619980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8</a:t>
            </a:r>
            <a:endParaRPr lang="en-US" sz="3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608761" y="3347142"/>
            <a:ext cx="0" cy="2421054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7237" y="3347142"/>
            <a:ext cx="0" cy="2421054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96722" y="3330983"/>
            <a:ext cx="0" cy="2421054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/>
          <p:cNvSpPr txBox="1">
            <a:spLocks/>
          </p:cNvSpPr>
          <p:nvPr/>
        </p:nvSpPr>
        <p:spPr>
          <a:xfrm>
            <a:off x="6468596" y="3367747"/>
            <a:ext cx="661410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3a</a:t>
            </a:r>
            <a:endParaRPr lang="en-US" sz="2800" dirty="0"/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6938473" y="3370675"/>
            <a:ext cx="661410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+ 4</a:t>
            </a:r>
            <a:endParaRPr lang="en-US" sz="2800" dirty="0"/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7778189" y="3344215"/>
            <a:ext cx="1098124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a + 8</a:t>
            </a:r>
            <a:endParaRPr lang="en-US" sz="2800" dirty="0"/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7375553" y="3330983"/>
            <a:ext cx="661410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6468596" y="4197789"/>
            <a:ext cx="2378563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 2a + 4  =       8</a:t>
            </a:r>
            <a:endParaRPr lang="en-US" sz="2800" dirty="0"/>
          </a:p>
        </p:txBody>
      </p:sp>
      <p:sp>
        <p:nvSpPr>
          <p:cNvPr id="26" name="Content Placeholder 3"/>
          <p:cNvSpPr txBox="1">
            <a:spLocks/>
          </p:cNvSpPr>
          <p:nvPr/>
        </p:nvSpPr>
        <p:spPr>
          <a:xfrm>
            <a:off x="6495051" y="5070958"/>
            <a:ext cx="2352107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 2a        =       4</a:t>
            </a:r>
            <a:endParaRPr lang="en-US" sz="2800" dirty="0"/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6315980" y="3759806"/>
            <a:ext cx="768001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F0000"/>
                </a:solidFill>
              </a:rPr>
              <a:t> -a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6270540" y="4646717"/>
            <a:ext cx="2685141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-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                         -4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8182471" y="3730803"/>
            <a:ext cx="664688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F0000"/>
                </a:solidFill>
              </a:rPr>
              <a:t> -a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7237" y="4693145"/>
            <a:ext cx="1221543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33" name="Rectangle 32"/>
          <p:cNvSpPr/>
          <p:nvPr/>
        </p:nvSpPr>
        <p:spPr>
          <a:xfrm>
            <a:off x="1988780" y="4693145"/>
            <a:ext cx="2407942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34" name="Rectangle 33"/>
          <p:cNvSpPr/>
          <p:nvPr/>
        </p:nvSpPr>
        <p:spPr>
          <a:xfrm>
            <a:off x="4422768" y="4692259"/>
            <a:ext cx="1185993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988780" y="3330983"/>
            <a:ext cx="0" cy="2421054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3"/>
          <p:cNvSpPr txBox="1">
            <a:spLocks/>
          </p:cNvSpPr>
          <p:nvPr/>
        </p:nvSpPr>
        <p:spPr>
          <a:xfrm>
            <a:off x="6244084" y="5444824"/>
            <a:ext cx="2685141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÷2</a:t>
            </a:r>
            <a:r>
              <a:rPr lang="en-US" dirty="0" smtClean="0">
                <a:solidFill>
                  <a:srgbClr val="FF0000"/>
                </a:solidFill>
              </a:rPr>
              <a:t>                          </a:t>
            </a:r>
            <a:r>
              <a:rPr lang="en-US" dirty="0">
                <a:solidFill>
                  <a:srgbClr val="FF0000"/>
                </a:solidFill>
              </a:rPr>
              <a:t>÷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6529963" y="5767687"/>
            <a:ext cx="2352107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   a        </a:t>
            </a:r>
            <a:r>
              <a:rPr lang="en-US" sz="2800" smtClean="0"/>
              <a:t>=       2</a:t>
            </a:r>
            <a:endParaRPr lang="en-US" sz="28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7" t="16270" r="37797" b="53174"/>
          <a:stretch/>
        </p:blipFill>
        <p:spPr bwMode="auto">
          <a:xfrm>
            <a:off x="7274073" y="231096"/>
            <a:ext cx="1678819" cy="157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9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 animBg="1"/>
      <p:bldP spid="31" grpId="1" animBg="1"/>
      <p:bldP spid="33" grpId="0" animBg="1"/>
      <p:bldP spid="34" grpId="0" animBg="1"/>
      <p:bldP spid="34" grpId="1" animBg="1"/>
      <p:bldP spid="29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Algebra Bar Modelling- Year 6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7" t="16270" r="37797" b="53174"/>
          <a:stretch/>
        </p:blipFill>
        <p:spPr bwMode="auto">
          <a:xfrm>
            <a:off x="7274073" y="231096"/>
            <a:ext cx="1678819" cy="157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T:\Maths evening 2018\bar modelling 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" b="15706"/>
          <a:stretch/>
        </p:blipFill>
        <p:spPr bwMode="auto">
          <a:xfrm>
            <a:off x="577851" y="1523999"/>
            <a:ext cx="4289274" cy="51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u="none" dirty="0" smtClean="0"/>
          </a:p>
          <a:p>
            <a:r>
              <a:rPr lang="en-US" u="none" dirty="0" smtClean="0"/>
              <a:t>Solve   </a:t>
            </a:r>
            <a:r>
              <a:rPr lang="en-US" u="none" dirty="0"/>
              <a:t>2a + 3  =  a + 7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7237" y="3635267"/>
            <a:ext cx="1221543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988780" y="3635267"/>
            <a:ext cx="1216994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210323" y="3635267"/>
            <a:ext cx="2376420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67237" y="4693145"/>
            <a:ext cx="1221543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988779" y="4693145"/>
            <a:ext cx="3597964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2308" y="3373657"/>
            <a:ext cx="2422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a + 3 = a + 7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86743" y="3347142"/>
            <a:ext cx="0" cy="2421054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5219" y="3347142"/>
            <a:ext cx="0" cy="2421054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70880" y="3720615"/>
            <a:ext cx="52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7726" y="3808746"/>
            <a:ext cx="52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6118" y="4179214"/>
            <a:ext cx="2422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+ 3 =  7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370880" y="4531454"/>
            <a:ext cx="52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3385" y="4483558"/>
            <a:ext cx="52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1435" y="4702434"/>
            <a:ext cx="1228888" cy="6085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6893140" y="5158370"/>
            <a:ext cx="2422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= 4</a:t>
            </a:r>
            <a:endParaRPr lang="en-US" sz="28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7" t="16270" r="37797" b="53174"/>
          <a:stretch/>
        </p:blipFill>
        <p:spPr bwMode="auto">
          <a:xfrm>
            <a:off x="7274073" y="231096"/>
            <a:ext cx="1678819" cy="157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00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7" t="16270" r="37797" b="53174"/>
          <a:stretch/>
        </p:blipFill>
        <p:spPr bwMode="auto">
          <a:xfrm>
            <a:off x="7274073" y="231096"/>
            <a:ext cx="1678819" cy="157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57" y="508000"/>
            <a:ext cx="63717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When is Bar Modelling useful?</a:t>
            </a:r>
            <a:endParaRPr lang="en-GB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598" y="2105611"/>
            <a:ext cx="75038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Visual addition and subtraction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Partitioning numbers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Lots of/groups of when multiplying and dividing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Finding ‘parts’ of a whole number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Finding fractions of amounts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Visual representations of algebra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Ratio and proportion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2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Session Contents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0" dirty="0" smtClean="0"/>
              <a:t>What are ‘bar models’?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 smtClean="0"/>
              <a:t>How can bar models be used in different year groups?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7" t="16270" r="37797" b="53174"/>
          <a:stretch/>
        </p:blipFill>
        <p:spPr bwMode="auto">
          <a:xfrm>
            <a:off x="7274073" y="231096"/>
            <a:ext cx="1678819" cy="157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8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58323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/>
              <a:t>What Are Bar Models?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7402" y="2882757"/>
            <a:ext cx="1969902" cy="475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737304" y="2882757"/>
            <a:ext cx="1329227" cy="475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5" name="Right Brace 4"/>
          <p:cNvSpPr/>
          <p:nvPr/>
        </p:nvSpPr>
        <p:spPr>
          <a:xfrm rot="16200000">
            <a:off x="2306202" y="980389"/>
            <a:ext cx="221527" cy="329912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874179" y="1925972"/>
            <a:ext cx="1147564" cy="51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mtClean="0"/>
              <a:t>16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8504" y="4553349"/>
            <a:ext cx="1969902" cy="475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908505" y="5318731"/>
            <a:ext cx="1329227" cy="475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9" name="Right Brace 8"/>
          <p:cNvSpPr/>
          <p:nvPr/>
        </p:nvSpPr>
        <p:spPr>
          <a:xfrm>
            <a:off x="3162846" y="4553349"/>
            <a:ext cx="311228" cy="131058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190171" y="4885612"/>
            <a:ext cx="1147564" cy="51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mtClean="0"/>
              <a:t>16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7" t="16270" r="37797" b="53174"/>
          <a:stretch/>
        </p:blipFill>
        <p:spPr bwMode="auto">
          <a:xfrm>
            <a:off x="7274073" y="231096"/>
            <a:ext cx="1678819" cy="157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4194629" y="3120574"/>
            <a:ext cx="2094895" cy="9289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15314" y="3889829"/>
            <a:ext cx="1480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Part</a:t>
            </a:r>
            <a:endParaRPr lang="en-GB" sz="3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737304" y="2046514"/>
            <a:ext cx="2197553" cy="1379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09029" y="1625600"/>
            <a:ext cx="1306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Whole</a:t>
            </a:r>
            <a:endParaRPr lang="en-GB" sz="32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416966" y="3358392"/>
            <a:ext cx="4024959" cy="11030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6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 Consistent Picture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4728" y="2709050"/>
            <a:ext cx="4024732" cy="1494773"/>
            <a:chOff x="-67566" y="1196158"/>
            <a:chExt cx="4024732" cy="1494773"/>
          </a:xfrm>
        </p:grpSpPr>
        <p:sp>
          <p:nvSpPr>
            <p:cNvPr id="5" name="Right Brace 4"/>
            <p:cNvSpPr/>
            <p:nvPr/>
          </p:nvSpPr>
          <p:spPr>
            <a:xfrm rot="16200000">
              <a:off x="2072552" y="301063"/>
              <a:ext cx="189911" cy="357931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7848" y="2213355"/>
              <a:ext cx="715864" cy="477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93712" y="2213354"/>
              <a:ext cx="2863453" cy="477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-67566" y="1196158"/>
              <a:ext cx="2080305" cy="8239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4 + 11 = ?</a:t>
              </a:r>
              <a:endParaRPr lang="en-US" sz="2400" dirty="0"/>
            </a:p>
          </p:txBody>
        </p:sp>
        <p:sp>
          <p:nvSpPr>
            <p:cNvPr id="17" name="Content Placeholder 3"/>
            <p:cNvSpPr txBox="1">
              <a:spLocks/>
            </p:cNvSpPr>
            <p:nvPr/>
          </p:nvSpPr>
          <p:spPr>
            <a:xfrm>
              <a:off x="468923" y="2166234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4</a:t>
              </a:r>
              <a:endParaRPr lang="en-US" sz="3200" dirty="0"/>
            </a:p>
          </p:txBody>
        </p:sp>
        <p:sp>
          <p:nvSpPr>
            <p:cNvPr id="18" name="Content Placeholder 3"/>
            <p:cNvSpPr txBox="1">
              <a:spLocks/>
            </p:cNvSpPr>
            <p:nvPr/>
          </p:nvSpPr>
          <p:spPr>
            <a:xfrm>
              <a:off x="2047094" y="2169183"/>
              <a:ext cx="845064" cy="492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11</a:t>
              </a:r>
              <a:endParaRPr lang="en-US" sz="3200" dirty="0"/>
            </a:p>
          </p:txBody>
        </p:sp>
        <p:sp>
          <p:nvSpPr>
            <p:cNvPr id="21" name="Content Placeholder 3"/>
            <p:cNvSpPr txBox="1">
              <a:spLocks/>
            </p:cNvSpPr>
            <p:nvPr/>
          </p:nvSpPr>
          <p:spPr>
            <a:xfrm>
              <a:off x="1911532" y="1535354"/>
              <a:ext cx="535395" cy="378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72071" y="2734448"/>
            <a:ext cx="4034906" cy="1469374"/>
            <a:chOff x="4457599" y="1221558"/>
            <a:chExt cx="4034906" cy="1469374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>
              <a:off x="4457599" y="1221558"/>
              <a:ext cx="1980844" cy="7335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15 - 4 = ?</a:t>
              </a:r>
              <a:endParaRPr lang="en-US" sz="2400" dirty="0"/>
            </a:p>
          </p:txBody>
        </p:sp>
        <p:sp>
          <p:nvSpPr>
            <p:cNvPr id="53" name="Right Brace 52"/>
            <p:cNvSpPr/>
            <p:nvPr/>
          </p:nvSpPr>
          <p:spPr>
            <a:xfrm rot="16200000">
              <a:off x="6607891" y="301064"/>
              <a:ext cx="189911" cy="357931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913187" y="2213356"/>
              <a:ext cx="715864" cy="477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629051" y="2213355"/>
              <a:ext cx="2863453" cy="477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58" name="Content Placeholder 3"/>
            <p:cNvSpPr txBox="1">
              <a:spLocks/>
            </p:cNvSpPr>
            <p:nvPr/>
          </p:nvSpPr>
          <p:spPr>
            <a:xfrm>
              <a:off x="5004262" y="2166235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4</a:t>
              </a:r>
              <a:endParaRPr lang="en-US" sz="3200" dirty="0"/>
            </a:p>
          </p:txBody>
        </p:sp>
        <p:sp>
          <p:nvSpPr>
            <p:cNvPr id="59" name="Content Placeholder 3"/>
            <p:cNvSpPr txBox="1">
              <a:spLocks/>
            </p:cNvSpPr>
            <p:nvPr/>
          </p:nvSpPr>
          <p:spPr>
            <a:xfrm>
              <a:off x="6262605" y="1501659"/>
              <a:ext cx="845064" cy="492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15</a:t>
              </a:r>
              <a:endParaRPr lang="en-US" sz="3200" dirty="0"/>
            </a:p>
          </p:txBody>
        </p:sp>
        <p:sp>
          <p:nvSpPr>
            <p:cNvPr id="60" name="Content Placeholder 3"/>
            <p:cNvSpPr txBox="1">
              <a:spLocks/>
            </p:cNvSpPr>
            <p:nvPr/>
          </p:nvSpPr>
          <p:spPr>
            <a:xfrm>
              <a:off x="6769633" y="2169183"/>
              <a:ext cx="535395" cy="4574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pic>
        <p:nvPicPr>
          <p:cNvPr id="9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7" t="16270" r="37797" b="53174"/>
          <a:stretch/>
        </p:blipFill>
        <p:spPr bwMode="auto">
          <a:xfrm>
            <a:off x="7274073" y="231096"/>
            <a:ext cx="1678819" cy="157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 modelling in Year 3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7" t="16270" r="37797" b="53174"/>
          <a:stretch/>
        </p:blipFill>
        <p:spPr bwMode="auto">
          <a:xfrm>
            <a:off x="7274073" y="231096"/>
            <a:ext cx="1678819" cy="157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:\Maths evening 2018\bar model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90057"/>
            <a:ext cx="5186438" cy="38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8171" y="2496457"/>
            <a:ext cx="1901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Used for addition. </a:t>
            </a:r>
          </a:p>
          <a:p>
            <a:r>
              <a:rPr lang="en-GB" sz="2000" dirty="0" smtClean="0"/>
              <a:t>This can be extended to larger numbers, for example, having a block of hundreds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182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 Consistent Picture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-4468" y="2882325"/>
            <a:ext cx="3976412" cy="1566007"/>
            <a:chOff x="-4468" y="2882325"/>
            <a:chExt cx="3976412" cy="1566007"/>
          </a:xfrm>
        </p:grpSpPr>
        <p:grpSp>
          <p:nvGrpSpPr>
            <p:cNvPr id="34" name="Group 33"/>
            <p:cNvGrpSpPr/>
            <p:nvPr/>
          </p:nvGrpSpPr>
          <p:grpSpPr>
            <a:xfrm>
              <a:off x="393466" y="3969190"/>
              <a:ext cx="3572017" cy="479142"/>
              <a:chOff x="1315006" y="4456215"/>
              <a:chExt cx="6482618" cy="79548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600932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900105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199278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498451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315006" y="44588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</p:grp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-4468" y="2882325"/>
              <a:ext cx="1843928" cy="10616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5 x 4 = ?</a:t>
              </a:r>
              <a:endParaRPr lang="en-US" sz="2400" dirty="0"/>
            </a:p>
          </p:txBody>
        </p:sp>
        <p:sp>
          <p:nvSpPr>
            <p:cNvPr id="61" name="Right Brace 60"/>
            <p:cNvSpPr/>
            <p:nvPr/>
          </p:nvSpPr>
          <p:spPr>
            <a:xfrm rot="16200000">
              <a:off x="2087330" y="2050845"/>
              <a:ext cx="189911" cy="357931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ontent Placeholder 3"/>
            <p:cNvSpPr txBox="1">
              <a:spLocks/>
            </p:cNvSpPr>
            <p:nvPr/>
          </p:nvSpPr>
          <p:spPr>
            <a:xfrm>
              <a:off x="483701" y="3916016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4</a:t>
              </a:r>
              <a:endParaRPr lang="en-US" sz="3200" dirty="0"/>
            </a:p>
          </p:txBody>
        </p:sp>
        <p:sp>
          <p:nvSpPr>
            <p:cNvPr id="68" name="Content Placeholder 3"/>
            <p:cNvSpPr txBox="1">
              <a:spLocks/>
            </p:cNvSpPr>
            <p:nvPr/>
          </p:nvSpPr>
          <p:spPr>
            <a:xfrm>
              <a:off x="1926310" y="3285136"/>
              <a:ext cx="535395" cy="378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  <p:sp>
          <p:nvSpPr>
            <p:cNvPr id="69" name="Content Placeholder 3"/>
            <p:cNvSpPr txBox="1">
              <a:spLocks/>
            </p:cNvSpPr>
            <p:nvPr/>
          </p:nvSpPr>
          <p:spPr>
            <a:xfrm>
              <a:off x="1203986" y="3904522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4</a:t>
              </a:r>
              <a:endParaRPr lang="en-US" sz="3200" dirty="0"/>
            </a:p>
          </p:txBody>
        </p:sp>
        <p:sp>
          <p:nvSpPr>
            <p:cNvPr id="70" name="Content Placeholder 3"/>
            <p:cNvSpPr txBox="1">
              <a:spLocks/>
            </p:cNvSpPr>
            <p:nvPr/>
          </p:nvSpPr>
          <p:spPr>
            <a:xfrm>
              <a:off x="1924271" y="3916474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4</a:t>
              </a:r>
              <a:endParaRPr lang="en-US" sz="3200" dirty="0"/>
            </a:p>
          </p:txBody>
        </p:sp>
        <p:sp>
          <p:nvSpPr>
            <p:cNvPr id="71" name="Content Placeholder 3"/>
            <p:cNvSpPr txBox="1">
              <a:spLocks/>
            </p:cNvSpPr>
            <p:nvPr/>
          </p:nvSpPr>
          <p:spPr>
            <a:xfrm>
              <a:off x="2644556" y="3916703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4</a:t>
              </a:r>
              <a:endParaRPr lang="en-US" sz="3200" dirty="0"/>
            </a:p>
          </p:txBody>
        </p:sp>
        <p:sp>
          <p:nvSpPr>
            <p:cNvPr id="72" name="Content Placeholder 3"/>
            <p:cNvSpPr txBox="1">
              <a:spLocks/>
            </p:cNvSpPr>
            <p:nvPr/>
          </p:nvSpPr>
          <p:spPr>
            <a:xfrm>
              <a:off x="3364841" y="3916932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4</a:t>
              </a:r>
              <a:endParaRPr lang="en-US" sz="3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67373" y="2985311"/>
            <a:ext cx="4123918" cy="1463022"/>
            <a:chOff x="4367373" y="2985311"/>
            <a:chExt cx="4123918" cy="1463022"/>
          </a:xfrm>
        </p:grpSpPr>
        <p:sp>
          <p:nvSpPr>
            <p:cNvPr id="49" name="Title 1"/>
            <p:cNvSpPr txBox="1">
              <a:spLocks/>
            </p:cNvSpPr>
            <p:nvPr/>
          </p:nvSpPr>
          <p:spPr>
            <a:xfrm>
              <a:off x="4367373" y="2985311"/>
              <a:ext cx="2267725" cy="7560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20 </a:t>
              </a:r>
              <a:r>
                <a:rPr lang="en-US" sz="2400" dirty="0" smtClean="0">
                  <a:latin typeface="Cambria Math"/>
                  <a:ea typeface="Cambria Math"/>
                </a:rPr>
                <a:t>÷ </a:t>
              </a:r>
              <a:r>
                <a:rPr lang="en-US" sz="2400" dirty="0" smtClean="0"/>
                <a:t>5 = ?</a:t>
              </a:r>
              <a:endParaRPr lang="en-US" sz="2400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621377" y="3969190"/>
              <a:ext cx="2863453" cy="477576"/>
              <a:chOff x="2600932" y="4456215"/>
              <a:chExt cx="5196692" cy="792887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600932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900105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199278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498451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</p:grpSp>
        <p:sp>
          <p:nvSpPr>
            <p:cNvPr id="78" name="Right Brace 77"/>
            <p:cNvSpPr/>
            <p:nvPr/>
          </p:nvSpPr>
          <p:spPr>
            <a:xfrm rot="16200000">
              <a:off x="6606677" y="2050845"/>
              <a:ext cx="189911" cy="357931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911973" y="3970757"/>
              <a:ext cx="715864" cy="477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80" name="Content Placeholder 3"/>
            <p:cNvSpPr txBox="1">
              <a:spLocks/>
            </p:cNvSpPr>
            <p:nvPr/>
          </p:nvSpPr>
          <p:spPr>
            <a:xfrm>
              <a:off x="5003048" y="3916016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  <p:sp>
          <p:nvSpPr>
            <p:cNvPr id="81" name="Content Placeholder 3"/>
            <p:cNvSpPr txBox="1">
              <a:spLocks/>
            </p:cNvSpPr>
            <p:nvPr/>
          </p:nvSpPr>
          <p:spPr>
            <a:xfrm>
              <a:off x="6344059" y="3285136"/>
              <a:ext cx="718246" cy="378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20</a:t>
              </a:r>
              <a:endParaRPr lang="en-US" sz="3200" dirty="0"/>
            </a:p>
          </p:txBody>
        </p:sp>
        <p:sp>
          <p:nvSpPr>
            <p:cNvPr id="82" name="Content Placeholder 3"/>
            <p:cNvSpPr txBox="1">
              <a:spLocks/>
            </p:cNvSpPr>
            <p:nvPr/>
          </p:nvSpPr>
          <p:spPr>
            <a:xfrm>
              <a:off x="5723333" y="3904522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  <p:sp>
          <p:nvSpPr>
            <p:cNvPr id="83" name="Content Placeholder 3"/>
            <p:cNvSpPr txBox="1">
              <a:spLocks/>
            </p:cNvSpPr>
            <p:nvPr/>
          </p:nvSpPr>
          <p:spPr>
            <a:xfrm>
              <a:off x="6443618" y="3916474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  <p:sp>
          <p:nvSpPr>
            <p:cNvPr id="84" name="Content Placeholder 3"/>
            <p:cNvSpPr txBox="1">
              <a:spLocks/>
            </p:cNvSpPr>
            <p:nvPr/>
          </p:nvSpPr>
          <p:spPr>
            <a:xfrm>
              <a:off x="7163903" y="3916703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  <p:sp>
          <p:nvSpPr>
            <p:cNvPr id="85" name="Content Placeholder 3"/>
            <p:cNvSpPr txBox="1">
              <a:spLocks/>
            </p:cNvSpPr>
            <p:nvPr/>
          </p:nvSpPr>
          <p:spPr>
            <a:xfrm>
              <a:off x="7884188" y="3916932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pic>
        <p:nvPicPr>
          <p:cNvPr id="9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7" t="16270" r="37797" b="53174"/>
          <a:stretch/>
        </p:blipFill>
        <p:spPr bwMode="auto">
          <a:xfrm>
            <a:off x="7274073" y="231096"/>
            <a:ext cx="1678819" cy="157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1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 Consistent Picture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2254" y="2845273"/>
            <a:ext cx="3711833" cy="2357877"/>
            <a:chOff x="312458" y="4446421"/>
            <a:chExt cx="3711833" cy="2357877"/>
          </a:xfrm>
        </p:grpSpPr>
        <p:grpSp>
          <p:nvGrpSpPr>
            <p:cNvPr id="3" name="Group 2"/>
            <p:cNvGrpSpPr/>
            <p:nvPr/>
          </p:nvGrpSpPr>
          <p:grpSpPr>
            <a:xfrm>
              <a:off x="312458" y="4446421"/>
              <a:ext cx="2312886" cy="1355666"/>
              <a:chOff x="3563089" y="5414806"/>
              <a:chExt cx="2312886" cy="1355666"/>
            </a:xfrm>
          </p:grpSpPr>
          <p:sp>
            <p:nvSpPr>
              <p:cNvPr id="51" name="Title 1"/>
              <p:cNvSpPr txBox="1">
                <a:spLocks/>
              </p:cNvSpPr>
              <p:nvPr/>
            </p:nvSpPr>
            <p:spPr>
              <a:xfrm>
                <a:off x="3576765" y="5414806"/>
                <a:ext cx="2299210" cy="10616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u="sng" dirty="0" smtClean="0"/>
                  <a:t>2</a:t>
                </a:r>
                <a:r>
                  <a:rPr lang="en-US" sz="2400" dirty="0" smtClean="0"/>
                  <a:t> of 20 = ?</a:t>
                </a:r>
              </a:p>
            </p:txBody>
          </p:sp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3563089" y="5708858"/>
                <a:ext cx="608373" cy="10616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 smtClean="0"/>
                  <a:t>5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37712" y="5783501"/>
              <a:ext cx="3580118" cy="477576"/>
              <a:chOff x="1300304" y="4456215"/>
              <a:chExt cx="6497320" cy="792887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2600932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900105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199278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498451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300304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</p:grpSp>
        <p:sp>
          <p:nvSpPr>
            <p:cNvPr id="91" name="Right Brace 90"/>
            <p:cNvSpPr/>
            <p:nvPr/>
          </p:nvSpPr>
          <p:spPr>
            <a:xfrm rot="16200000">
              <a:off x="2139677" y="3865156"/>
              <a:ext cx="189911" cy="357931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ontent Placeholder 3"/>
            <p:cNvSpPr txBox="1">
              <a:spLocks/>
            </p:cNvSpPr>
            <p:nvPr/>
          </p:nvSpPr>
          <p:spPr>
            <a:xfrm>
              <a:off x="1869439" y="5099447"/>
              <a:ext cx="718246" cy="378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20</a:t>
              </a:r>
              <a:endParaRPr lang="en-US" sz="3200" dirty="0"/>
            </a:p>
          </p:txBody>
        </p:sp>
        <p:sp>
          <p:nvSpPr>
            <p:cNvPr id="98" name="Content Placeholder 3"/>
            <p:cNvSpPr txBox="1">
              <a:spLocks/>
            </p:cNvSpPr>
            <p:nvPr/>
          </p:nvSpPr>
          <p:spPr>
            <a:xfrm>
              <a:off x="899165" y="6308718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  <p:sp>
          <p:nvSpPr>
            <p:cNvPr id="101" name="Right Brace 100"/>
            <p:cNvSpPr/>
            <p:nvPr/>
          </p:nvSpPr>
          <p:spPr>
            <a:xfrm rot="5400000">
              <a:off x="1086821" y="5629587"/>
              <a:ext cx="133509" cy="143172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10413" y="2891232"/>
            <a:ext cx="3935273" cy="2324870"/>
            <a:chOff x="4597629" y="4505140"/>
            <a:chExt cx="3935273" cy="2324870"/>
          </a:xfrm>
        </p:grpSpPr>
        <p:sp>
          <p:nvSpPr>
            <p:cNvPr id="50" name="Title 1"/>
            <p:cNvSpPr txBox="1">
              <a:spLocks/>
            </p:cNvSpPr>
            <p:nvPr/>
          </p:nvSpPr>
          <p:spPr>
            <a:xfrm>
              <a:off x="4597629" y="4505140"/>
              <a:ext cx="3697437" cy="10616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/>
                <a:t>Share 20 in the ratio 2:3</a:t>
              </a:r>
              <a:endParaRPr lang="en-US" sz="2400" dirty="0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4946323" y="5809213"/>
              <a:ext cx="3580118" cy="477576"/>
              <a:chOff x="1300304" y="4456215"/>
              <a:chExt cx="6497320" cy="792887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2600932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900105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199278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498451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300304" y="4456215"/>
                <a:ext cx="1299173" cy="7928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</p:grpSp>
        <p:sp>
          <p:nvSpPr>
            <p:cNvPr id="109" name="Right Brace 108"/>
            <p:cNvSpPr/>
            <p:nvPr/>
          </p:nvSpPr>
          <p:spPr>
            <a:xfrm rot="16200000">
              <a:off x="6648288" y="3890868"/>
              <a:ext cx="189911" cy="357931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3"/>
            <p:cNvSpPr txBox="1">
              <a:spLocks/>
            </p:cNvSpPr>
            <p:nvPr/>
          </p:nvSpPr>
          <p:spPr>
            <a:xfrm>
              <a:off x="6378050" y="5125159"/>
              <a:ext cx="718246" cy="378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20</a:t>
              </a:r>
              <a:endParaRPr lang="en-US" sz="3200" dirty="0"/>
            </a:p>
          </p:txBody>
        </p:sp>
        <p:sp>
          <p:nvSpPr>
            <p:cNvPr id="111" name="Content Placeholder 3"/>
            <p:cNvSpPr txBox="1">
              <a:spLocks/>
            </p:cNvSpPr>
            <p:nvPr/>
          </p:nvSpPr>
          <p:spPr>
            <a:xfrm>
              <a:off x="5407776" y="6334430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  <p:sp>
          <p:nvSpPr>
            <p:cNvPr id="112" name="Right Brace 111"/>
            <p:cNvSpPr/>
            <p:nvPr/>
          </p:nvSpPr>
          <p:spPr>
            <a:xfrm rot="5400000">
              <a:off x="5595432" y="5655299"/>
              <a:ext cx="133509" cy="143172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ight Brace 112"/>
            <p:cNvSpPr/>
            <p:nvPr/>
          </p:nvSpPr>
          <p:spPr>
            <a:xfrm rot="5400000">
              <a:off x="7392352" y="5292136"/>
              <a:ext cx="133509" cy="214759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ontent Placeholder 3"/>
            <p:cNvSpPr txBox="1">
              <a:spLocks/>
            </p:cNvSpPr>
            <p:nvPr/>
          </p:nvSpPr>
          <p:spPr>
            <a:xfrm>
              <a:off x="7196140" y="6315796"/>
              <a:ext cx="535395" cy="495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pic>
        <p:nvPicPr>
          <p:cNvPr id="9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7" t="16270" r="37797" b="53174"/>
          <a:stretch/>
        </p:blipFill>
        <p:spPr bwMode="auto">
          <a:xfrm>
            <a:off x="7274073" y="231096"/>
            <a:ext cx="1678819" cy="157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2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KS2 </a:t>
            </a:r>
            <a:r>
              <a:rPr lang="en-US" dirty="0"/>
              <a:t>B</a:t>
            </a:r>
            <a:r>
              <a:rPr lang="en-US" dirty="0" smtClean="0"/>
              <a:t>ar </a:t>
            </a:r>
            <a:r>
              <a:rPr lang="en-US" dirty="0"/>
              <a:t>M</a:t>
            </a:r>
            <a:r>
              <a:rPr lang="en-US" dirty="0" smtClean="0"/>
              <a:t>odelling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Example of work completed in Year 5</a:t>
            </a:r>
            <a:endParaRPr lang="en-GB" dirty="0"/>
          </a:p>
        </p:txBody>
      </p:sp>
      <p:pic>
        <p:nvPicPr>
          <p:cNvPr id="3074" name="Picture 2" descr="T:\Maths evening 2018\bar modelling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" y="2351314"/>
            <a:ext cx="4513943" cy="33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7" t="16270" r="37797" b="53174"/>
          <a:stretch/>
        </p:blipFill>
        <p:spPr bwMode="auto">
          <a:xfrm>
            <a:off x="7274073" y="231096"/>
            <a:ext cx="1678819" cy="157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T:\Maths evening 2018\bar modelling 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14" y="2119086"/>
            <a:ext cx="3439886" cy="458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Fractions Bar Modelling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7" t="16270" r="37797" b="53174"/>
          <a:stretch/>
        </p:blipFill>
        <p:spPr bwMode="auto">
          <a:xfrm>
            <a:off x="7274073" y="231096"/>
            <a:ext cx="1678819" cy="157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T:\Maths evening 2018\bar modelling 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8" b="37168"/>
          <a:stretch/>
        </p:blipFill>
        <p:spPr bwMode="auto">
          <a:xfrm>
            <a:off x="839107" y="2046514"/>
            <a:ext cx="4289274" cy="36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641600" y="2583543"/>
            <a:ext cx="4383314" cy="333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24914" y="2046514"/>
            <a:ext cx="1756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Solved using cubes (concrete)</a:t>
            </a:r>
            <a:endParaRPr lang="en-GB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601029" y="4441371"/>
            <a:ext cx="2673044" cy="14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74072" y="4087427"/>
            <a:ext cx="167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Solved visually (pictorially)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378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0B8086E6BE546A3B68B0B67698D5C" ma:contentTypeVersion="2" ma:contentTypeDescription="Create a new document." ma:contentTypeScope="" ma:versionID="ad4d2eaf5c7de5a3bcc5c12015f6c17d">
  <xsd:schema xmlns:xsd="http://www.w3.org/2001/XMLSchema" xmlns:xs="http://www.w3.org/2001/XMLSchema" xmlns:p="http://schemas.microsoft.com/office/2006/metadata/properties" xmlns:ns2="e1f4abce-fd6f-458f-a988-2e73a14070b5" targetNamespace="http://schemas.microsoft.com/office/2006/metadata/properties" ma:root="true" ma:fieldsID="4a6dcdf03b14d3352b723034b4a743ec" ns2:_="">
    <xsd:import namespace="e1f4abce-fd6f-458f-a988-2e73a14070b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4abce-fd6f-458f-a988-2e73a14070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79F67D-76B6-46F2-8D96-F5F9CBB6CC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52083A-5B0B-40E8-868F-64AA919D6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f4abce-fd6f-458f-a988-2e73a14070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C49FE9-B0B1-43EB-9FA8-83EA8EA40500}">
  <ds:schemaRefs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e1f4abce-fd6f-458f-a988-2e73a14070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13500</TotalTime>
  <Words>362</Words>
  <Application>Microsoft Office PowerPoint</Application>
  <PresentationFormat>On-screen Show (4:3)</PresentationFormat>
  <Paragraphs>122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Importance of Bar Models</vt:lpstr>
      <vt:lpstr>Session Contents</vt:lpstr>
      <vt:lpstr>PowerPoint Presentation</vt:lpstr>
      <vt:lpstr>A Consistent Picture</vt:lpstr>
      <vt:lpstr>Bar modelling in Year 3</vt:lpstr>
      <vt:lpstr>A Consistent Picture</vt:lpstr>
      <vt:lpstr>A Consistent Picture</vt:lpstr>
      <vt:lpstr>Upper KS2 Bar Modelling</vt:lpstr>
      <vt:lpstr>Fractions Bar Modelling</vt:lpstr>
      <vt:lpstr>Bar Modelling to show equivalent fractions</vt:lpstr>
      <vt:lpstr>KS2 Bar Modelling</vt:lpstr>
      <vt:lpstr>Algebra Bar Modelling</vt:lpstr>
      <vt:lpstr>Algebra Bar Modelling- Year 6</vt:lpstr>
      <vt:lpstr>PowerPoint Presentation</vt:lpstr>
      <vt:lpstr>PowerPoint Presentation</vt:lpstr>
    </vt:vector>
  </TitlesOfParts>
  <Company>Trinity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Singapore  ‘Bar Models’</dc:title>
  <dc:creator>Paul Rowlandson</dc:creator>
  <cp:lastModifiedBy>Sue</cp:lastModifiedBy>
  <cp:revision>187</cp:revision>
  <cp:lastPrinted>2018-02-27T12:27:31Z</cp:lastPrinted>
  <dcterms:created xsi:type="dcterms:W3CDTF">2015-02-01T12:25:25Z</dcterms:created>
  <dcterms:modified xsi:type="dcterms:W3CDTF">2018-02-28T17:13:09Z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0x01010000D0B8086E6BE546A3B68B0B67698D5C</vt:lpwstr>
  </property>
</Properties>
</file>