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57" r:id="rId6"/>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504" y="15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920963-E637-4C67-9CB4-00C6AD291FF3}"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25C9D-18F9-4530-8793-21DB63773C6E}" type="slidenum">
              <a:rPr lang="en-GB" smtClean="0"/>
              <a:t>‹#›</a:t>
            </a:fld>
            <a:endParaRPr lang="en-GB"/>
          </a:p>
        </p:txBody>
      </p:sp>
    </p:spTree>
    <p:extLst>
      <p:ext uri="{BB962C8B-B14F-4D97-AF65-F5344CB8AC3E}">
        <p14:creationId xmlns:p14="http://schemas.microsoft.com/office/powerpoint/2010/main" val="59512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920963-E637-4C67-9CB4-00C6AD291FF3}"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25C9D-18F9-4530-8793-21DB63773C6E}" type="slidenum">
              <a:rPr lang="en-GB" smtClean="0"/>
              <a:t>‹#›</a:t>
            </a:fld>
            <a:endParaRPr lang="en-GB"/>
          </a:p>
        </p:txBody>
      </p:sp>
    </p:spTree>
    <p:extLst>
      <p:ext uri="{BB962C8B-B14F-4D97-AF65-F5344CB8AC3E}">
        <p14:creationId xmlns:p14="http://schemas.microsoft.com/office/powerpoint/2010/main" val="274604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920963-E637-4C67-9CB4-00C6AD291FF3}"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25C9D-18F9-4530-8793-21DB63773C6E}" type="slidenum">
              <a:rPr lang="en-GB" smtClean="0"/>
              <a:t>‹#›</a:t>
            </a:fld>
            <a:endParaRPr lang="en-GB"/>
          </a:p>
        </p:txBody>
      </p:sp>
    </p:spTree>
    <p:extLst>
      <p:ext uri="{BB962C8B-B14F-4D97-AF65-F5344CB8AC3E}">
        <p14:creationId xmlns:p14="http://schemas.microsoft.com/office/powerpoint/2010/main" val="152598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920963-E637-4C67-9CB4-00C6AD291FF3}"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25C9D-18F9-4530-8793-21DB63773C6E}" type="slidenum">
              <a:rPr lang="en-GB" smtClean="0"/>
              <a:t>‹#›</a:t>
            </a:fld>
            <a:endParaRPr lang="en-GB"/>
          </a:p>
        </p:txBody>
      </p:sp>
    </p:spTree>
    <p:extLst>
      <p:ext uri="{BB962C8B-B14F-4D97-AF65-F5344CB8AC3E}">
        <p14:creationId xmlns:p14="http://schemas.microsoft.com/office/powerpoint/2010/main" val="7023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920963-E637-4C67-9CB4-00C6AD291FF3}"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25C9D-18F9-4530-8793-21DB63773C6E}" type="slidenum">
              <a:rPr lang="en-GB" smtClean="0"/>
              <a:t>‹#›</a:t>
            </a:fld>
            <a:endParaRPr lang="en-GB"/>
          </a:p>
        </p:txBody>
      </p:sp>
    </p:spTree>
    <p:extLst>
      <p:ext uri="{BB962C8B-B14F-4D97-AF65-F5344CB8AC3E}">
        <p14:creationId xmlns:p14="http://schemas.microsoft.com/office/powerpoint/2010/main" val="302188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920963-E637-4C67-9CB4-00C6AD291FF3}" type="datetimeFigureOut">
              <a:rPr lang="en-GB" smtClean="0"/>
              <a:t>28/02/2018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925C9D-18F9-4530-8793-21DB63773C6E}" type="slidenum">
              <a:rPr lang="en-GB" smtClean="0"/>
              <a:t>‹#›</a:t>
            </a:fld>
            <a:endParaRPr lang="en-GB"/>
          </a:p>
        </p:txBody>
      </p:sp>
    </p:spTree>
    <p:extLst>
      <p:ext uri="{BB962C8B-B14F-4D97-AF65-F5344CB8AC3E}">
        <p14:creationId xmlns:p14="http://schemas.microsoft.com/office/powerpoint/2010/main" val="202670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920963-E637-4C67-9CB4-00C6AD291FF3}" type="datetimeFigureOut">
              <a:rPr lang="en-GB" smtClean="0"/>
              <a:t>28/02/2018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925C9D-18F9-4530-8793-21DB63773C6E}" type="slidenum">
              <a:rPr lang="en-GB" smtClean="0"/>
              <a:t>‹#›</a:t>
            </a:fld>
            <a:endParaRPr lang="en-GB"/>
          </a:p>
        </p:txBody>
      </p:sp>
    </p:spTree>
    <p:extLst>
      <p:ext uri="{BB962C8B-B14F-4D97-AF65-F5344CB8AC3E}">
        <p14:creationId xmlns:p14="http://schemas.microsoft.com/office/powerpoint/2010/main" val="350440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920963-E637-4C67-9CB4-00C6AD291FF3}" type="datetimeFigureOut">
              <a:rPr lang="en-GB" smtClean="0"/>
              <a:t>28/02/2018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925C9D-18F9-4530-8793-21DB63773C6E}" type="slidenum">
              <a:rPr lang="en-GB" smtClean="0"/>
              <a:t>‹#›</a:t>
            </a:fld>
            <a:endParaRPr lang="en-GB"/>
          </a:p>
        </p:txBody>
      </p:sp>
    </p:spTree>
    <p:extLst>
      <p:ext uri="{BB962C8B-B14F-4D97-AF65-F5344CB8AC3E}">
        <p14:creationId xmlns:p14="http://schemas.microsoft.com/office/powerpoint/2010/main" val="54860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20963-E637-4C67-9CB4-00C6AD291FF3}" type="datetimeFigureOut">
              <a:rPr lang="en-GB" smtClean="0"/>
              <a:t>28/02/2018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925C9D-18F9-4530-8793-21DB63773C6E}" type="slidenum">
              <a:rPr lang="en-GB" smtClean="0"/>
              <a:t>‹#›</a:t>
            </a:fld>
            <a:endParaRPr lang="en-GB"/>
          </a:p>
        </p:txBody>
      </p:sp>
    </p:spTree>
    <p:extLst>
      <p:ext uri="{BB962C8B-B14F-4D97-AF65-F5344CB8AC3E}">
        <p14:creationId xmlns:p14="http://schemas.microsoft.com/office/powerpoint/2010/main" val="145824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920963-E637-4C67-9CB4-00C6AD291FF3}" type="datetimeFigureOut">
              <a:rPr lang="en-GB" smtClean="0"/>
              <a:t>28/02/2018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925C9D-18F9-4530-8793-21DB63773C6E}" type="slidenum">
              <a:rPr lang="en-GB" smtClean="0"/>
              <a:t>‹#›</a:t>
            </a:fld>
            <a:endParaRPr lang="en-GB"/>
          </a:p>
        </p:txBody>
      </p:sp>
    </p:spTree>
    <p:extLst>
      <p:ext uri="{BB962C8B-B14F-4D97-AF65-F5344CB8AC3E}">
        <p14:creationId xmlns:p14="http://schemas.microsoft.com/office/powerpoint/2010/main" val="46240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920963-E637-4C67-9CB4-00C6AD291FF3}" type="datetimeFigureOut">
              <a:rPr lang="en-GB" smtClean="0"/>
              <a:t>28/02/2018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925C9D-18F9-4530-8793-21DB63773C6E}" type="slidenum">
              <a:rPr lang="en-GB" smtClean="0"/>
              <a:t>‹#›</a:t>
            </a:fld>
            <a:endParaRPr lang="en-GB"/>
          </a:p>
        </p:txBody>
      </p:sp>
    </p:spTree>
    <p:extLst>
      <p:ext uri="{BB962C8B-B14F-4D97-AF65-F5344CB8AC3E}">
        <p14:creationId xmlns:p14="http://schemas.microsoft.com/office/powerpoint/2010/main" val="3078203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20963-E637-4C67-9CB4-00C6AD291FF3}" type="datetimeFigureOut">
              <a:rPr lang="en-GB" smtClean="0"/>
              <a:t>28/02/2018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25C9D-18F9-4530-8793-21DB63773C6E}" type="slidenum">
              <a:rPr lang="en-GB" smtClean="0"/>
              <a:t>‹#›</a:t>
            </a:fld>
            <a:endParaRPr lang="en-GB"/>
          </a:p>
        </p:txBody>
      </p:sp>
    </p:spTree>
    <p:extLst>
      <p:ext uri="{BB962C8B-B14F-4D97-AF65-F5344CB8AC3E}">
        <p14:creationId xmlns:p14="http://schemas.microsoft.com/office/powerpoint/2010/main" val="3472455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9LhLjpsstPY&amp;t=141s"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84784"/>
            <a:ext cx="7772400" cy="1470025"/>
          </a:xfrm>
        </p:spPr>
        <p:txBody>
          <a:bodyPr/>
          <a:lstStyle/>
          <a:p>
            <a:pPr algn="l"/>
            <a:r>
              <a:rPr lang="en-GB" dirty="0" smtClean="0"/>
              <a:t>Maths at HCJS</a:t>
            </a:r>
            <a:endParaRPr lang="en-GB" dirty="0"/>
          </a:p>
        </p:txBody>
      </p:sp>
      <p:sp>
        <p:nvSpPr>
          <p:cNvPr id="3" name="Subtitle 2"/>
          <p:cNvSpPr>
            <a:spLocks noGrp="1"/>
          </p:cNvSpPr>
          <p:nvPr>
            <p:ph type="subTitle" idx="1"/>
          </p:nvPr>
        </p:nvSpPr>
        <p:spPr>
          <a:xfrm>
            <a:off x="467544" y="3717032"/>
            <a:ext cx="6400800" cy="1752600"/>
          </a:xfrm>
        </p:spPr>
        <p:txBody>
          <a:bodyPr>
            <a:normAutofit/>
          </a:bodyPr>
          <a:lstStyle/>
          <a:p>
            <a:r>
              <a:rPr lang="en-GB" sz="4000" dirty="0" smtClean="0">
                <a:solidFill>
                  <a:srgbClr val="FF0000"/>
                </a:solidFill>
              </a:rPr>
              <a:t>Audience participation required! </a:t>
            </a:r>
            <a:endParaRPr lang="en-GB" sz="4000"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7518" y="692696"/>
            <a:ext cx="2720716" cy="2718960"/>
          </a:xfrm>
          <a:prstGeom prst="rect">
            <a:avLst/>
          </a:prstGeom>
        </p:spPr>
      </p:pic>
      <p:sp>
        <p:nvSpPr>
          <p:cNvPr id="6" name="Rectangle 5"/>
          <p:cNvSpPr/>
          <p:nvPr/>
        </p:nvSpPr>
        <p:spPr>
          <a:xfrm>
            <a:off x="258718" y="5877272"/>
            <a:ext cx="4572000" cy="646331"/>
          </a:xfrm>
          <a:prstGeom prst="rect">
            <a:avLst/>
          </a:prstGeom>
        </p:spPr>
        <p:txBody>
          <a:bodyPr>
            <a:spAutoFit/>
          </a:bodyPr>
          <a:lstStyle/>
          <a:p>
            <a:r>
              <a:rPr lang="en-GB" dirty="0">
                <a:hlinkClick r:id="rId3"/>
              </a:rPr>
              <a:t>https://www.youtube.com/watch?v=9LhLjpsstPY&amp;t=141s</a:t>
            </a:r>
            <a:endParaRPr lang="en-GB" dirty="0"/>
          </a:p>
        </p:txBody>
      </p:sp>
    </p:spTree>
    <p:extLst>
      <p:ext uri="{BB962C8B-B14F-4D97-AF65-F5344CB8AC3E}">
        <p14:creationId xmlns:p14="http://schemas.microsoft.com/office/powerpoint/2010/main" val="237962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Bernard MT Condensed" panose="02050806060905020404" pitchFamily="18" charset="0"/>
              </a:rPr>
              <a:t>Half of primary schools set to teach maths Chinese-style</a:t>
            </a:r>
            <a:br>
              <a:rPr lang="en-GB" dirty="0">
                <a:latin typeface="Bernard MT Condensed" panose="02050806060905020404" pitchFamily="18" charset="0"/>
              </a:rPr>
            </a:b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 </a:t>
            </a:r>
            <a:endParaRPr lang="en-GB" dirty="0" smtClean="0"/>
          </a:p>
          <a:p>
            <a:r>
              <a:rPr lang="en-GB" dirty="0" smtClean="0"/>
              <a:t>Children </a:t>
            </a:r>
            <a:r>
              <a:rPr lang="en-GB" dirty="0"/>
              <a:t>will be required to practise sums and exercises until they can prove they have mastered </a:t>
            </a:r>
            <a:r>
              <a:rPr lang="en-GB" dirty="0" smtClean="0"/>
              <a:t>them</a:t>
            </a:r>
          </a:p>
          <a:p>
            <a:r>
              <a:rPr lang="en-GB" dirty="0"/>
              <a:t>Half of primary schools </a:t>
            </a:r>
            <a:r>
              <a:rPr lang="en-GB" b="1" dirty="0">
                <a:solidFill>
                  <a:srgbClr val="FF0000"/>
                </a:solidFill>
              </a:rPr>
              <a:t>will adopt the traditional Chinese method of maths teaching </a:t>
            </a:r>
            <a:r>
              <a:rPr lang="en-GB" dirty="0"/>
              <a:t>in a Government drive to stop British youngsters falling behind their Asian counterparts.</a:t>
            </a:r>
          </a:p>
          <a:p>
            <a:r>
              <a:rPr lang="en-GB" dirty="0"/>
              <a:t>They will ditch ‘child-centred’ styles and instead return to repetition, drills and ‘chalk and talk’ whole-class learning</a:t>
            </a:r>
          </a:p>
          <a:p>
            <a:pPr marL="0" indent="0">
              <a:buNone/>
            </a:pPr>
            <a:r>
              <a:rPr lang="en-GB" dirty="0"/>
              <a:t/>
            </a:r>
            <a:br>
              <a:rPr lang="en-GB" dirty="0"/>
            </a:br>
            <a:r>
              <a:rPr lang="en-GB" dirty="0" smtClean="0"/>
              <a:t>Source: Daily Mail </a:t>
            </a:r>
            <a:endParaRPr lang="en-GB" dirty="0"/>
          </a:p>
        </p:txBody>
      </p:sp>
    </p:spTree>
    <p:extLst>
      <p:ext uri="{BB962C8B-B14F-4D97-AF65-F5344CB8AC3E}">
        <p14:creationId xmlns:p14="http://schemas.microsoft.com/office/powerpoint/2010/main" val="313700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Bernard MT Condensed" panose="02050806060905020404" pitchFamily="18" charset="0"/>
              </a:rPr>
              <a:t>Schools 'must go back to basics to raise maths standards'</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47500" lnSpcReduction="20000"/>
          </a:bodyPr>
          <a:lstStyle/>
          <a:p>
            <a:endParaRPr lang="en-GB" dirty="0" smtClean="0"/>
          </a:p>
          <a:p>
            <a:r>
              <a:rPr lang="en-GB" dirty="0" smtClean="0"/>
              <a:t>Nick </a:t>
            </a:r>
            <a:r>
              <a:rPr lang="en-GB" dirty="0"/>
              <a:t>Gibb, the former Schools Minister, says that children may </a:t>
            </a:r>
            <a:r>
              <a:rPr lang="en-GB" b="1" dirty="0">
                <a:solidFill>
                  <a:srgbClr val="FF0000"/>
                </a:solidFill>
              </a:rPr>
              <a:t>be falling behind their Chinese counterparts in maths </a:t>
            </a:r>
            <a:r>
              <a:rPr lang="en-GB" dirty="0"/>
              <a:t>because of a failure to learn times tables by heart</a:t>
            </a:r>
          </a:p>
          <a:p>
            <a:r>
              <a:rPr lang="en-GB" dirty="0"/>
              <a:t>Nick Gibb, the former Schools Minister, said teachers were reluctant to use tried and tested methods of maths in the classroom</a:t>
            </a:r>
            <a:r>
              <a:rPr lang="en-GB" dirty="0" smtClean="0"/>
              <a:t>.</a:t>
            </a:r>
            <a:endParaRPr lang="en-GB" dirty="0"/>
          </a:p>
          <a:p>
            <a:r>
              <a:rPr lang="en-GB" dirty="0" smtClean="0"/>
              <a:t>Children </a:t>
            </a:r>
            <a:r>
              <a:rPr lang="en-GB" dirty="0"/>
              <a:t>are falling behind in maths because of </a:t>
            </a:r>
            <a:r>
              <a:rPr lang="en-GB" b="1" dirty="0">
                <a:solidFill>
                  <a:srgbClr val="FF0000"/>
                </a:solidFill>
              </a:rPr>
              <a:t>“strong resistance” to traditional teaching methods in the classroom</a:t>
            </a:r>
            <a:r>
              <a:rPr lang="en-GB" dirty="0">
                <a:solidFill>
                  <a:srgbClr val="FF0000"/>
                </a:solidFill>
              </a:rPr>
              <a:t>, </a:t>
            </a:r>
            <a:r>
              <a:rPr lang="en-GB" dirty="0"/>
              <a:t>according to the former Schools Minister.</a:t>
            </a:r>
          </a:p>
          <a:p>
            <a:r>
              <a:rPr lang="en-GB" dirty="0"/>
              <a:t>Pupils struggle to understand basic mathematical concepts </a:t>
            </a:r>
            <a:r>
              <a:rPr lang="en-GB" b="1" dirty="0">
                <a:solidFill>
                  <a:srgbClr val="FF0000"/>
                </a:solidFill>
              </a:rPr>
              <a:t>following a decline in the use of mental arithmetic and rote learning </a:t>
            </a:r>
            <a:r>
              <a:rPr lang="en-GB" dirty="0"/>
              <a:t>at a young age, it was claimed.</a:t>
            </a:r>
          </a:p>
          <a:p>
            <a:r>
              <a:rPr lang="en-GB" dirty="0"/>
              <a:t>Nick Gibb said that pupils had to learn maths in the same way that they would attempt to play the piano – with repeated practise and committing methods to their long-term memory.</a:t>
            </a:r>
          </a:p>
          <a:p>
            <a:r>
              <a:rPr lang="en-GB" dirty="0"/>
              <a:t>The comments follow the publication of a study by the Organisation for Economic Co-operation and Development that found a significant gap in performance between British pupils and their peers in parts of the Far East.</a:t>
            </a:r>
          </a:p>
          <a:p>
            <a:r>
              <a:rPr lang="en-GB" dirty="0"/>
              <a:t>Researchers found </a:t>
            </a:r>
            <a:r>
              <a:rPr lang="en-GB" b="1" dirty="0">
                <a:solidFill>
                  <a:srgbClr val="FF0000"/>
                </a:solidFill>
              </a:rPr>
              <a:t>that the children of factory workers, labourers and cleaners in China were now more than a year ahead of the offspring of British doctors and lawyers</a:t>
            </a:r>
            <a:r>
              <a:rPr lang="en-GB" dirty="0" smtClean="0"/>
              <a:t>.</a:t>
            </a:r>
          </a:p>
          <a:p>
            <a:endParaRPr lang="en-GB" dirty="0"/>
          </a:p>
          <a:p>
            <a:pPr marL="0" indent="0">
              <a:buNone/>
            </a:pPr>
            <a:endParaRPr lang="en-GB" dirty="0" smtClean="0"/>
          </a:p>
          <a:p>
            <a:pPr marL="0" indent="0">
              <a:buNone/>
            </a:pPr>
            <a:r>
              <a:rPr lang="en-GB" dirty="0" smtClean="0"/>
              <a:t>Source: Daily Telegraph </a:t>
            </a:r>
            <a:endParaRPr lang="en-GB" dirty="0"/>
          </a:p>
          <a:p>
            <a:endParaRPr lang="en-GB" dirty="0"/>
          </a:p>
        </p:txBody>
      </p:sp>
    </p:spTree>
    <p:extLst>
      <p:ext uri="{BB962C8B-B14F-4D97-AF65-F5344CB8AC3E}">
        <p14:creationId xmlns:p14="http://schemas.microsoft.com/office/powerpoint/2010/main" val="1071175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n-GB" sz="3200" b="1" dirty="0">
                <a:solidFill>
                  <a:prstClr val="black"/>
                </a:solidFill>
                <a:latin typeface="Bernard MT Condensed" panose="02050806060905020404" pitchFamily="18" charset="0"/>
                <a:ea typeface="+mn-ea"/>
                <a:cs typeface="+mn-cs"/>
              </a:rPr>
              <a:t>Maths anxiety: the numbers are mounting</a:t>
            </a:r>
            <a:r>
              <a:rPr lang="en-GB" sz="3200" b="1" dirty="0">
                <a:solidFill>
                  <a:prstClr val="black"/>
                </a:solidFill>
                <a:ea typeface="+mn-ea"/>
                <a:cs typeface="+mn-cs"/>
              </a:rPr>
              <a:t/>
            </a:r>
            <a:br>
              <a:rPr lang="en-GB" sz="3200" b="1" dirty="0">
                <a:solidFill>
                  <a:prstClr val="black"/>
                </a:solidFill>
                <a:ea typeface="+mn-ea"/>
                <a:cs typeface="+mn-cs"/>
              </a:rPr>
            </a:br>
            <a:endParaRPr lang="en-GB" dirty="0"/>
          </a:p>
        </p:txBody>
      </p:sp>
      <p:sp>
        <p:nvSpPr>
          <p:cNvPr id="3" name="Content Placeholder 2"/>
          <p:cNvSpPr>
            <a:spLocks noGrp="1"/>
          </p:cNvSpPr>
          <p:nvPr>
            <p:ph idx="1"/>
          </p:nvPr>
        </p:nvSpPr>
        <p:spPr/>
        <p:txBody>
          <a:bodyPr/>
          <a:lstStyle/>
          <a:p>
            <a:pPr marL="0" indent="0">
              <a:buNone/>
            </a:pPr>
            <a:r>
              <a:rPr lang="en-GB" dirty="0" smtClean="0"/>
              <a:t>As </a:t>
            </a:r>
            <a:r>
              <a:rPr lang="en-GB" dirty="0"/>
              <a:t>many as 2 million children are believed to be affected by maths anxiety, so why is it still so poorly understood?</a:t>
            </a:r>
          </a:p>
          <a:p>
            <a:pPr marL="0" indent="0">
              <a:buNone/>
            </a:pPr>
            <a:endParaRPr lang="en-GB" dirty="0" smtClean="0"/>
          </a:p>
          <a:p>
            <a:pPr marL="0" indent="0">
              <a:buNone/>
            </a:pPr>
            <a:r>
              <a:rPr lang="en-GB" dirty="0" smtClean="0"/>
              <a:t>Source: The Guardian</a:t>
            </a:r>
            <a:endParaRPr lang="en-GB" dirty="0"/>
          </a:p>
        </p:txBody>
      </p:sp>
    </p:spTree>
    <p:extLst>
      <p:ext uri="{BB962C8B-B14F-4D97-AF65-F5344CB8AC3E}">
        <p14:creationId xmlns:p14="http://schemas.microsoft.com/office/powerpoint/2010/main" val="227557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endParaRPr lang="en-GB" dirty="0" smtClean="0"/>
          </a:p>
          <a:p>
            <a:pPr>
              <a:buFont typeface="Wingdings" panose="05000000000000000000" pitchFamily="2" charset="2"/>
              <a:buChar char="q"/>
            </a:pPr>
            <a:endParaRPr lang="en-GB" dirty="0"/>
          </a:p>
          <a:p>
            <a:pPr>
              <a:buFont typeface="Wingdings" panose="05000000000000000000" pitchFamily="2" charset="2"/>
              <a:buChar char="q"/>
            </a:pPr>
            <a:r>
              <a:rPr lang="en-GB" dirty="0" smtClean="0"/>
              <a:t>Mastery </a:t>
            </a:r>
            <a:r>
              <a:rPr lang="en-GB" dirty="0"/>
              <a:t>is an approach where </a:t>
            </a:r>
            <a:r>
              <a:rPr lang="en-GB" b="1" dirty="0"/>
              <a:t>all </a:t>
            </a:r>
            <a:r>
              <a:rPr lang="en-GB" dirty="0"/>
              <a:t>children can achieve at a high standard in mathematics</a:t>
            </a:r>
            <a:r>
              <a:rPr lang="en-GB" dirty="0" smtClean="0"/>
              <a:t>.</a:t>
            </a:r>
          </a:p>
          <a:p>
            <a:pPr>
              <a:buFont typeface="Wingdings" panose="05000000000000000000" pitchFamily="2" charset="2"/>
              <a:buChar char="q"/>
            </a:pPr>
            <a:r>
              <a:rPr lang="en-GB" dirty="0" smtClean="0"/>
              <a:t> Challenge </a:t>
            </a:r>
            <a:r>
              <a:rPr lang="en-GB" dirty="0"/>
              <a:t>is provided by going</a:t>
            </a:r>
            <a:r>
              <a:rPr lang="en-GB" b="1" dirty="0"/>
              <a:t> deeper </a:t>
            </a:r>
            <a:r>
              <a:rPr lang="en-GB" dirty="0"/>
              <a:t>rather than accelerating in to new content. </a:t>
            </a:r>
          </a:p>
          <a:p>
            <a:pPr>
              <a:buFont typeface="Wingdings" panose="05000000000000000000" pitchFamily="2" charset="2"/>
              <a:buChar char="q"/>
            </a:pPr>
            <a:r>
              <a:rPr lang="en-GB" dirty="0" smtClean="0"/>
              <a:t> </a:t>
            </a:r>
            <a:r>
              <a:rPr lang="en-GB" dirty="0"/>
              <a:t>It is important that children have the time and opportunity to master facts, procedures and </a:t>
            </a:r>
            <a:r>
              <a:rPr lang="en-GB" dirty="0" smtClean="0"/>
              <a:t>concepts</a:t>
            </a:r>
            <a:r>
              <a:rPr lang="en-GB" b="1" dirty="0" smtClean="0"/>
              <a:t/>
            </a:r>
            <a:br>
              <a:rPr lang="en-GB" b="1" dirty="0" smtClean="0"/>
            </a:br>
            <a:r>
              <a:rPr lang="en-GB" dirty="0" smtClean="0"/>
              <a:t>Whole </a:t>
            </a:r>
            <a:r>
              <a:rPr lang="en-GB" dirty="0"/>
              <a:t>class together – </a:t>
            </a:r>
            <a:r>
              <a:rPr lang="en-GB" b="1" dirty="0"/>
              <a:t>we teach mathematics to whole classes </a:t>
            </a:r>
          </a:p>
          <a:p>
            <a:pPr>
              <a:buFont typeface="Wingdings" panose="05000000000000000000" pitchFamily="2" charset="2"/>
              <a:buChar char="q"/>
            </a:pPr>
            <a:r>
              <a:rPr lang="en-GB" dirty="0" smtClean="0"/>
              <a:t>Longer </a:t>
            </a:r>
            <a:r>
              <a:rPr lang="en-GB" dirty="0"/>
              <a:t>and deeper – </a:t>
            </a:r>
            <a:r>
              <a:rPr lang="en-GB" dirty="0" smtClean="0"/>
              <a:t>our </a:t>
            </a:r>
            <a:r>
              <a:rPr lang="en-GB" dirty="0"/>
              <a:t>planning has been adjusted to allow </a:t>
            </a:r>
            <a:r>
              <a:rPr lang="en-GB" b="1" dirty="0"/>
              <a:t>longer time to be spent on topics</a:t>
            </a:r>
            <a:r>
              <a:rPr lang="en-GB" dirty="0"/>
              <a:t>. Each lesson focuses on </a:t>
            </a:r>
            <a:r>
              <a:rPr lang="en-GB" b="1" dirty="0"/>
              <a:t>one key conceptual </a:t>
            </a:r>
            <a:r>
              <a:rPr lang="en-GB" b="1" dirty="0" smtClean="0"/>
              <a:t>idea</a:t>
            </a:r>
            <a:r>
              <a:rPr lang="en-GB" b="1" dirty="0"/>
              <a:t/>
            </a:r>
            <a:br>
              <a:rPr lang="en-GB" b="1" dirty="0"/>
            </a:br>
            <a:r>
              <a:rPr lang="en-GB" b="1" dirty="0" smtClean="0"/>
              <a:t>Fluency </a:t>
            </a:r>
            <a:r>
              <a:rPr lang="en-GB" dirty="0"/>
              <a:t>– We recognise that ‘fluency’ is not just about remembering facts and aim to develop all aspects of fluency through lessons. </a:t>
            </a:r>
          </a:p>
          <a:p>
            <a:pPr>
              <a:buFont typeface="Wingdings" panose="05000000000000000000" pitchFamily="2" charset="2"/>
              <a:buChar char="q"/>
            </a:pPr>
            <a:r>
              <a:rPr lang="en-GB" dirty="0" smtClean="0"/>
              <a:t>The </a:t>
            </a:r>
            <a:r>
              <a:rPr lang="en-GB" dirty="0"/>
              <a:t>use of </a:t>
            </a:r>
            <a:r>
              <a:rPr lang="en-GB" b="1" dirty="0"/>
              <a:t>practical resources, pictorial representations and recording </a:t>
            </a:r>
            <a:r>
              <a:rPr lang="en-GB" dirty="0"/>
              <a:t>takes place in most lessons </a:t>
            </a:r>
            <a:r>
              <a:rPr lang="en-GB" dirty="0" smtClean="0"/>
              <a:t> </a:t>
            </a:r>
            <a:r>
              <a:rPr lang="en-GB" dirty="0"/>
              <a:t>(CPA).</a:t>
            </a:r>
          </a:p>
          <a:p>
            <a:pPr>
              <a:buFont typeface="Wingdings" panose="05000000000000000000" pitchFamily="2" charset="2"/>
              <a:buChar char="q"/>
            </a:pPr>
            <a:r>
              <a:rPr lang="en-GB" dirty="0" smtClean="0"/>
              <a:t>Questions </a:t>
            </a:r>
            <a:r>
              <a:rPr lang="en-GB" dirty="0"/>
              <a:t>to challenge thinking – teachers </a:t>
            </a:r>
            <a:r>
              <a:rPr lang="en-GB" b="1" dirty="0"/>
              <a:t>use questioning throughout every lesson </a:t>
            </a:r>
            <a:r>
              <a:rPr lang="en-GB" dirty="0"/>
              <a:t>to check understanding – a variety of questions are used to foster different levels of thinking e.g.  How do you know? Can you prove it? Are you sure? Is that right? What’s the same/different about? Can you explain that? What does your partner think? Can you imagine? Questions are also used to further challenge children who have grasped the concept.</a:t>
            </a:r>
          </a:p>
          <a:p>
            <a:pPr>
              <a:buFont typeface="Wingdings" panose="05000000000000000000" pitchFamily="2" charset="2"/>
              <a:buChar char="q"/>
            </a:pPr>
            <a:r>
              <a:rPr lang="en-GB" dirty="0" smtClean="0"/>
              <a:t> </a:t>
            </a:r>
            <a:r>
              <a:rPr lang="en-GB" dirty="0"/>
              <a:t>Discussion and feedback – children have opportunities to talk to their partners </a:t>
            </a:r>
            <a:r>
              <a:rPr lang="en-GB" b="1" dirty="0" smtClean="0"/>
              <a:t>and explain/clarify their </a:t>
            </a:r>
            <a:r>
              <a:rPr lang="en-GB" b="1" dirty="0"/>
              <a:t>thinking </a:t>
            </a:r>
            <a:r>
              <a:rPr lang="en-GB" dirty="0"/>
              <a:t>throughout the lesson.  </a:t>
            </a:r>
          </a:p>
          <a:p>
            <a:pPr>
              <a:buFont typeface="Wingdings" panose="05000000000000000000" pitchFamily="2" charset="2"/>
              <a:buChar char="q"/>
            </a:pPr>
            <a:r>
              <a:rPr lang="en-GB" dirty="0" smtClean="0"/>
              <a:t>Practising </a:t>
            </a:r>
            <a:r>
              <a:rPr lang="en-GB" dirty="0"/>
              <a:t>- not drill and practice, </a:t>
            </a:r>
            <a:r>
              <a:rPr lang="en-GB" b="1" dirty="0"/>
              <a:t>but intelligent practice </a:t>
            </a:r>
            <a:r>
              <a:rPr lang="en-GB" dirty="0"/>
              <a:t>characterised by variation.</a:t>
            </a:r>
          </a:p>
          <a:p>
            <a:pPr>
              <a:buFont typeface="Wingdings" panose="05000000000000000000" pitchFamily="2" charset="2"/>
              <a:buChar char="q"/>
            </a:pPr>
            <a:r>
              <a:rPr lang="en-GB" dirty="0" smtClean="0"/>
              <a:t>Rapid </a:t>
            </a:r>
            <a:r>
              <a:rPr lang="en-GB" dirty="0"/>
              <a:t>intervention </a:t>
            </a:r>
            <a:r>
              <a:rPr lang="en-GB" b="1" dirty="0"/>
              <a:t>(same day catch up) </a:t>
            </a:r>
            <a:r>
              <a:rPr lang="en-GB" dirty="0"/>
              <a:t>– in mathematics lessons new learning is built upon previous understanding. In order for learning to progress and to keep the class together, areas of difficulty are dealt with as and when they occur. These are addressed through</a:t>
            </a:r>
            <a:r>
              <a:rPr lang="en-GB" b="1" dirty="0"/>
              <a:t> same day intervention.</a:t>
            </a:r>
          </a:p>
          <a:p>
            <a:pPr marL="0" indent="0">
              <a:buNone/>
            </a:pPr>
            <a:endParaRPr lang="en-GB" dirty="0"/>
          </a:p>
        </p:txBody>
      </p:sp>
      <p:sp>
        <p:nvSpPr>
          <p:cNvPr id="4" name="Title 3"/>
          <p:cNvSpPr>
            <a:spLocks noGrp="1"/>
          </p:cNvSpPr>
          <p:nvPr>
            <p:ph type="title"/>
          </p:nvPr>
        </p:nvSpPr>
        <p:spPr/>
        <p:txBody>
          <a:bodyPr/>
          <a:lstStyle/>
          <a:p>
            <a:r>
              <a:rPr lang="en-GB" dirty="0" smtClean="0"/>
              <a:t>Key messages</a:t>
            </a:r>
            <a:endParaRPr lang="en-GB" dirty="0"/>
          </a:p>
        </p:txBody>
      </p:sp>
    </p:spTree>
    <p:extLst>
      <p:ext uri="{BB962C8B-B14F-4D97-AF65-F5344CB8AC3E}">
        <p14:creationId xmlns:p14="http://schemas.microsoft.com/office/powerpoint/2010/main" val="509308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297</TotalTime>
  <Words>245</Words>
  <Application>Microsoft Office PowerPoint</Application>
  <PresentationFormat>On-screen Show (4:3)</PresentationFormat>
  <Paragraphs>37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Maths at HCJS</vt:lpstr>
      <vt:lpstr>Half of primary schools set to teach maths Chinese-style </vt:lpstr>
      <vt:lpstr>Schools 'must go back to basics to raise maths standards' </vt:lpstr>
      <vt:lpstr>Maths anxiety: the numbers are mounting </vt:lpstr>
      <vt:lpstr>Key messages</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dc:creator>
  <cp:lastModifiedBy>Sue</cp:lastModifiedBy>
  <cp:revision>8</cp:revision>
  <cp:lastPrinted>2018-02-27T17:02:35Z</cp:lastPrinted>
  <dcterms:created xsi:type="dcterms:W3CDTF">2018-02-26T11:58:45Z</dcterms:created>
  <dcterms:modified xsi:type="dcterms:W3CDTF">2018-02-28T17:16:37Z</dcterms:modified>
</cp:coreProperties>
</file>