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64" d="100"/>
          <a:sy n="64" d="100"/>
        </p:scale>
        <p:origin x="-11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5F0C1-7183-4B6B-A1D1-35C856911B17}" type="datetimeFigureOut">
              <a:rPr lang="en-GB" smtClean="0"/>
              <a:t>28/02/2018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B9ED4-85B2-4AC5-9441-20F6C094F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930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could this KS3 content be adapted for KS2? 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(Example: pupils could be asked to solve 2c + 4 = 14)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Could cups and counters be used anywhere in the KS1 curriculum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finding the missing digit in a problem)? Pupils could have 10 counters and 2 cups, their partner must hide some counters in the cup and show some. They must write down the calculation 10 = 7 + __ and identify the missing digit.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6690F-C0F2-1E49-AD10-FAD56FBB69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9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385860"/>
            <a:ext cx="7766936" cy="1646302"/>
          </a:xfrm>
        </p:spPr>
        <p:txBody>
          <a:bodyPr/>
          <a:lstStyle/>
          <a:p>
            <a:pPr algn="ctr"/>
            <a:r>
              <a:rPr lang="en-GB" dirty="0" smtClean="0"/>
              <a:t>Using </a:t>
            </a:r>
            <a:r>
              <a:rPr lang="en-GB" dirty="0"/>
              <a:t>c</a:t>
            </a:r>
            <a:r>
              <a:rPr lang="en-GB" dirty="0" smtClean="0"/>
              <a:t>oncrete resources in Maths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2899" y="3778117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Why is it important to use concrete resources with all children?</a:t>
            </a:r>
          </a:p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How are these resources used in the classroom?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3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range of resources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44" y="2093286"/>
            <a:ext cx="1133475" cy="1000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364" y="1930400"/>
            <a:ext cx="1440304" cy="14403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977" b="20626"/>
          <a:stretch/>
        </p:blipFill>
        <p:spPr>
          <a:xfrm>
            <a:off x="4772710" y="1971729"/>
            <a:ext cx="1824988" cy="13576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1894" y="1930400"/>
            <a:ext cx="2279076" cy="9004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7549" y="3629539"/>
            <a:ext cx="2025560" cy="6314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982" y="3708262"/>
            <a:ext cx="1677052" cy="1129215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623683" y="4650856"/>
            <a:ext cx="644616" cy="1519202"/>
            <a:chOff x="1590813" y="4915407"/>
            <a:chExt cx="644616" cy="1519202"/>
          </a:xfrm>
        </p:grpSpPr>
        <p:sp>
          <p:nvSpPr>
            <p:cNvPr id="11" name="Rectangle: Rounded Corners 22"/>
            <p:cNvSpPr/>
            <p:nvPr/>
          </p:nvSpPr>
          <p:spPr>
            <a:xfrm rot="16200000">
              <a:off x="966925" y="5539295"/>
              <a:ext cx="1514475" cy="266700"/>
            </a:xfrm>
            <a:prstGeom prst="roundRect">
              <a:avLst>
                <a:gd name="adj" fmla="val 50000"/>
              </a:avLst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" name="Rectangle: Rounded Corners 22"/>
            <p:cNvSpPr/>
            <p:nvPr/>
          </p:nvSpPr>
          <p:spPr>
            <a:xfrm rot="16200000">
              <a:off x="1344841" y="5544022"/>
              <a:ext cx="1514475" cy="266700"/>
            </a:xfrm>
            <a:prstGeom prst="roundRect">
              <a:avLst>
                <a:gd name="adj" fmla="val 50000"/>
              </a:avLst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907" y="3629539"/>
            <a:ext cx="1411678" cy="141167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228" y="4929414"/>
            <a:ext cx="2857500" cy="16859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726" y="5136632"/>
            <a:ext cx="1038225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78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using concrete resources important?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It gives children a deep understanding of </a:t>
            </a:r>
            <a:r>
              <a:rPr lang="en-US" sz="3200" dirty="0" err="1"/>
              <a:t>Maths</a:t>
            </a:r>
            <a:endParaRPr lang="en-US" sz="3200" dirty="0"/>
          </a:p>
          <a:p>
            <a:r>
              <a:rPr lang="en-US" sz="3200" dirty="0"/>
              <a:t>Concrete resources give time pupils to investigate a concept first - and then make connections when formal methods are introduced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7850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7222" y="673768"/>
            <a:ext cx="7515726" cy="554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5000 ÷ 100 = </a:t>
            </a:r>
          </a:p>
          <a:p>
            <a:endParaRPr lang="en-GB" sz="4400" dirty="0"/>
          </a:p>
          <a:p>
            <a:endParaRPr lang="en-GB" sz="4400" dirty="0" smtClean="0"/>
          </a:p>
          <a:p>
            <a:r>
              <a:rPr lang="en-GB" sz="4400" dirty="0" smtClean="0"/>
              <a:t>Explain what you have to do in order to answer this problem. Can you think of a rule for dividing whole numbers by 100.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12867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0989" y="1387642"/>
            <a:ext cx="51495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5 ÷ 1000 =</a:t>
            </a:r>
          </a:p>
          <a:p>
            <a:r>
              <a:rPr lang="en-GB" sz="4800" dirty="0" smtClean="0"/>
              <a:t>3.2 x100 =</a:t>
            </a:r>
            <a:endParaRPr lang="en-GB" sz="4800" dirty="0"/>
          </a:p>
          <a:p>
            <a:r>
              <a:rPr lang="en-GB" sz="4800" dirty="0" smtClean="0"/>
              <a:t>0.09 x 1000 =</a:t>
            </a:r>
          </a:p>
          <a:p>
            <a:r>
              <a:rPr lang="en-GB" sz="4800" dirty="0" smtClean="0"/>
              <a:t>4.4 ÷ 10 =</a:t>
            </a:r>
            <a:endParaRPr lang="en-GB" sz="4800" dirty="0"/>
          </a:p>
          <a:p>
            <a:r>
              <a:rPr lang="en-GB" sz="4800" dirty="0" smtClean="0"/>
              <a:t>60 ÷  100 =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5067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7432" y="400599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u="sng" dirty="0" smtClean="0">
                <a:solidFill>
                  <a:srgbClr val="00B0F0"/>
                </a:solidFill>
              </a:rPr>
              <a:t>Using concrete resources with fractions</a:t>
            </a:r>
          </a:p>
          <a:p>
            <a:endParaRPr lang="en-GB" sz="4000" dirty="0"/>
          </a:p>
          <a:p>
            <a:r>
              <a:rPr lang="en-GB" sz="4000" dirty="0" smtClean="0"/>
              <a:t>1/3 </a:t>
            </a:r>
            <a:r>
              <a:rPr lang="en-GB" sz="4000" dirty="0"/>
              <a:t>x 5 =</a:t>
            </a:r>
          </a:p>
          <a:p>
            <a:endParaRPr lang="en-GB" sz="4000" dirty="0"/>
          </a:p>
          <a:p>
            <a:r>
              <a:rPr lang="en-GB" sz="4000" dirty="0"/>
              <a:t>2/6 x 2 </a:t>
            </a:r>
            <a:r>
              <a:rPr lang="en-GB" sz="4000" dirty="0" smtClean="0"/>
              <a:t>=</a:t>
            </a:r>
          </a:p>
          <a:p>
            <a:endParaRPr lang="en-GB" sz="4000" dirty="0"/>
          </a:p>
          <a:p>
            <a:r>
              <a:rPr lang="en-GB" sz="4000" dirty="0" smtClean="0"/>
              <a:t>¾ of 12 =</a:t>
            </a:r>
          </a:p>
          <a:p>
            <a:r>
              <a:rPr lang="en-GB" sz="4000" dirty="0" smtClean="0"/>
              <a:t> 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638802" y="2567789"/>
            <a:ext cx="20132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Can you think of another question that will give the same answer and represent your question using </a:t>
            </a:r>
            <a:r>
              <a:rPr lang="en-GB" i="1" dirty="0" smtClean="0"/>
              <a:t>multi-link</a:t>
            </a:r>
            <a:r>
              <a:rPr lang="en-GB" i="1" dirty="0"/>
              <a:t>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97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/>
          <p:cNvSpPr/>
          <p:nvPr/>
        </p:nvSpPr>
        <p:spPr>
          <a:xfrm>
            <a:off x="2468484" y="4706502"/>
            <a:ext cx="723900" cy="6689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2489887" y="2923119"/>
            <a:ext cx="723900" cy="6689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23187" y="4371071"/>
            <a:ext cx="609312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726212" y="2882460"/>
            <a:ext cx="723900" cy="6689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015052" y="5332831"/>
            <a:ext cx="723900" cy="6689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869420" y="5358688"/>
            <a:ext cx="723900" cy="6689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2915983" y="3487003"/>
            <a:ext cx="723900" cy="6689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2106534" y="3485391"/>
            <a:ext cx="723900" cy="6689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Content Placeholder 3"/>
          <p:cNvSpPr txBox="1">
            <a:spLocks/>
          </p:cNvSpPr>
          <p:nvPr/>
        </p:nvSpPr>
        <p:spPr>
          <a:xfrm>
            <a:off x="8238700" y="2332473"/>
            <a:ext cx="2197293" cy="4273873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u="sng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Calculations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1745890" y="2332472"/>
            <a:ext cx="6370373" cy="4267596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u="sng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Model</a:t>
            </a:r>
            <a:endParaRPr lang="en-US" dirty="0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1612973" y="291921"/>
            <a:ext cx="5832324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What’s in the cup?</a:t>
            </a:r>
          </a:p>
        </p:txBody>
      </p:sp>
      <p:sp>
        <p:nvSpPr>
          <p:cNvPr id="36" name="Content Placeholder 4"/>
          <p:cNvSpPr txBox="1">
            <a:spLocks/>
          </p:cNvSpPr>
          <p:nvPr/>
        </p:nvSpPr>
        <p:spPr>
          <a:xfrm>
            <a:off x="1720555" y="1115294"/>
            <a:ext cx="8720666" cy="10643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u="sng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none" dirty="0"/>
              <a:t>How can we represent the cups and counters?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891280" y="4587972"/>
            <a:ext cx="2162962" cy="1489718"/>
            <a:chOff x="1382233" y="1371600"/>
            <a:chExt cx="1546006" cy="1456660"/>
          </a:xfrm>
        </p:grpSpPr>
        <p:sp>
          <p:nvSpPr>
            <p:cNvPr id="30" name="Flowchart: Manual Operation 29"/>
            <p:cNvSpPr/>
            <p:nvPr/>
          </p:nvSpPr>
          <p:spPr>
            <a:xfrm rot="10800000">
              <a:off x="1382233" y="1371600"/>
              <a:ext cx="1360967" cy="1456660"/>
            </a:xfrm>
            <a:prstGeom prst="flowChartManualOperation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896881" y="1809548"/>
              <a:ext cx="1031358" cy="7523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00" b="1" dirty="0"/>
                <a:t>c</a:t>
              </a:r>
            </a:p>
          </p:txBody>
        </p:sp>
      </p:grpSp>
      <p:sp>
        <p:nvSpPr>
          <p:cNvPr id="41" name="Oval 40"/>
          <p:cNvSpPr/>
          <p:nvPr/>
        </p:nvSpPr>
        <p:spPr>
          <a:xfrm>
            <a:off x="5166278" y="3519010"/>
            <a:ext cx="723900" cy="6689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4336062" y="3519010"/>
            <a:ext cx="723900" cy="6689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3" name="Group 42"/>
          <p:cNvGrpSpPr/>
          <p:nvPr/>
        </p:nvGrpSpPr>
        <p:grpSpPr>
          <a:xfrm>
            <a:off x="4128897" y="2793657"/>
            <a:ext cx="2162962" cy="1489718"/>
            <a:chOff x="1382233" y="1371600"/>
            <a:chExt cx="1546006" cy="1456660"/>
          </a:xfrm>
        </p:grpSpPr>
        <p:sp>
          <p:nvSpPr>
            <p:cNvPr id="44" name="Flowchart: Manual Operation 43"/>
            <p:cNvSpPr/>
            <p:nvPr/>
          </p:nvSpPr>
          <p:spPr>
            <a:xfrm rot="10800000">
              <a:off x="1382233" y="1371600"/>
              <a:ext cx="1360967" cy="1456660"/>
            </a:xfrm>
            <a:prstGeom prst="flowChartManualOperation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896881" y="1809548"/>
              <a:ext cx="1031358" cy="7523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00" b="1" dirty="0"/>
                <a:t>c</a:t>
              </a:r>
            </a:p>
          </p:txBody>
        </p:sp>
      </p:grpSp>
      <p:sp>
        <p:nvSpPr>
          <p:cNvPr id="49" name="Oval 48"/>
          <p:cNvSpPr/>
          <p:nvPr/>
        </p:nvSpPr>
        <p:spPr>
          <a:xfrm>
            <a:off x="3915475" y="5459510"/>
            <a:ext cx="723900" cy="6689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4680660" y="5459510"/>
            <a:ext cx="723900" cy="6689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ontent Placeholder 3"/>
          <p:cNvSpPr txBox="1">
            <a:spLocks/>
          </p:cNvSpPr>
          <p:nvPr/>
        </p:nvSpPr>
        <p:spPr>
          <a:xfrm>
            <a:off x="8210956" y="2968181"/>
            <a:ext cx="2288313" cy="482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/>
              <a:t>2c + 2 = c + 5 </a:t>
            </a:r>
          </a:p>
        </p:txBody>
      </p:sp>
      <p:sp>
        <p:nvSpPr>
          <p:cNvPr id="27" name="Content Placeholder 3"/>
          <p:cNvSpPr txBox="1">
            <a:spLocks/>
          </p:cNvSpPr>
          <p:nvPr/>
        </p:nvSpPr>
        <p:spPr>
          <a:xfrm>
            <a:off x="8564087" y="3450307"/>
            <a:ext cx="628828" cy="482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28" name="Content Placeholder 3"/>
          <p:cNvSpPr txBox="1">
            <a:spLocks/>
          </p:cNvSpPr>
          <p:nvPr/>
        </p:nvSpPr>
        <p:spPr>
          <a:xfrm>
            <a:off x="9744764" y="3470423"/>
            <a:ext cx="628828" cy="482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35" name="Content Placeholder 3"/>
          <p:cNvSpPr txBox="1">
            <a:spLocks/>
          </p:cNvSpPr>
          <p:nvPr/>
        </p:nvSpPr>
        <p:spPr>
          <a:xfrm>
            <a:off x="8193609" y="4187982"/>
            <a:ext cx="1966597" cy="482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/>
              <a:t>2c = c + 3 </a:t>
            </a:r>
          </a:p>
        </p:txBody>
      </p:sp>
      <p:sp>
        <p:nvSpPr>
          <p:cNvPr id="38" name="Content Placeholder 3"/>
          <p:cNvSpPr txBox="1">
            <a:spLocks/>
          </p:cNvSpPr>
          <p:nvPr/>
        </p:nvSpPr>
        <p:spPr>
          <a:xfrm>
            <a:off x="8383686" y="5033473"/>
            <a:ext cx="1651256" cy="482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/>
              <a:t>c = 3</a:t>
            </a:r>
          </a:p>
        </p:txBody>
      </p:sp>
      <p:sp>
        <p:nvSpPr>
          <p:cNvPr id="40" name="Content Placeholder 3"/>
          <p:cNvSpPr txBox="1">
            <a:spLocks/>
          </p:cNvSpPr>
          <p:nvPr/>
        </p:nvSpPr>
        <p:spPr>
          <a:xfrm>
            <a:off x="9274463" y="4960141"/>
            <a:ext cx="673228" cy="482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800" dirty="0"/>
          </a:p>
        </p:txBody>
      </p:sp>
      <p:sp>
        <p:nvSpPr>
          <p:cNvPr id="46" name="Content Placeholder 3"/>
          <p:cNvSpPr txBox="1">
            <a:spLocks/>
          </p:cNvSpPr>
          <p:nvPr/>
        </p:nvSpPr>
        <p:spPr>
          <a:xfrm>
            <a:off x="8372768" y="4588855"/>
            <a:ext cx="628828" cy="482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-c</a:t>
            </a:r>
          </a:p>
        </p:txBody>
      </p:sp>
      <p:sp>
        <p:nvSpPr>
          <p:cNvPr id="47" name="Content Placeholder 3"/>
          <p:cNvSpPr txBox="1">
            <a:spLocks/>
          </p:cNvSpPr>
          <p:nvPr/>
        </p:nvSpPr>
        <p:spPr>
          <a:xfrm>
            <a:off x="9726329" y="4596366"/>
            <a:ext cx="628828" cy="482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-c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7018015" y="3585137"/>
            <a:ext cx="723900" cy="6689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1" name="Group 50"/>
          <p:cNvGrpSpPr/>
          <p:nvPr/>
        </p:nvGrpSpPr>
        <p:grpSpPr>
          <a:xfrm>
            <a:off x="1923186" y="2730474"/>
            <a:ext cx="2162962" cy="1509834"/>
            <a:chOff x="1382233" y="1371600"/>
            <a:chExt cx="1546006" cy="1456660"/>
          </a:xfrm>
        </p:grpSpPr>
        <p:sp>
          <p:nvSpPr>
            <p:cNvPr id="52" name="Flowchart: Manual Operation 51"/>
            <p:cNvSpPr/>
            <p:nvPr/>
          </p:nvSpPr>
          <p:spPr>
            <a:xfrm rot="10800000">
              <a:off x="1382233" y="1371600"/>
              <a:ext cx="1360968" cy="1456660"/>
            </a:xfrm>
            <a:prstGeom prst="flowChartManualOperation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896881" y="1809548"/>
              <a:ext cx="1031358" cy="7423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00" b="1" dirty="0"/>
                <a:t>c</a:t>
              </a:r>
            </a:p>
          </p:txBody>
        </p:sp>
      </p:grpSp>
      <p:sp>
        <p:nvSpPr>
          <p:cNvPr id="54" name="Oval 53"/>
          <p:cNvSpPr/>
          <p:nvPr/>
        </p:nvSpPr>
        <p:spPr>
          <a:xfrm>
            <a:off x="5464086" y="5452191"/>
            <a:ext cx="723900" cy="6689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6224198" y="3585137"/>
            <a:ext cx="723900" cy="6689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7045121" y="5459510"/>
            <a:ext cx="723900" cy="6689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6251304" y="5459510"/>
            <a:ext cx="723900" cy="6689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02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8" grpId="1" animBg="1"/>
      <p:bldP spid="48" grpId="2" animBg="1"/>
      <p:bldP spid="56" grpId="0" animBg="1"/>
      <p:bldP spid="56" grpId="1" animBg="1"/>
      <p:bldP spid="14" grpId="0" animBg="1"/>
      <p:bldP spid="14" grpId="1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4" grpId="0" animBg="1"/>
      <p:bldP spid="24" grpId="1" animBg="1"/>
      <p:bldP spid="26" grpId="0" animBg="1"/>
      <p:bldP spid="26" grpId="1" animBg="1"/>
      <p:bldP spid="32" grpId="0" animBg="1"/>
      <p:bldP spid="33" grpId="0" animBg="1"/>
      <p:bldP spid="34" grpId="0"/>
      <p:bldP spid="36" grpId="0" animBg="1"/>
      <p:bldP spid="41" grpId="0" animBg="1"/>
      <p:bldP spid="41" grpId="1" animBg="1"/>
      <p:bldP spid="42" grpId="0" animBg="1"/>
      <p:bldP spid="42" grpId="1" animBg="1"/>
      <p:bldP spid="49" grpId="0" animBg="1"/>
      <p:bldP spid="50" grpId="0" animBg="1"/>
      <p:bldP spid="23" grpId="0"/>
      <p:bldP spid="27" grpId="0"/>
      <p:bldP spid="28" grpId="0"/>
      <p:bldP spid="35" grpId="0"/>
      <p:bldP spid="38" grpId="0"/>
      <p:bldP spid="46" grpId="0"/>
      <p:bldP spid="47" grpId="0"/>
      <p:bldP spid="37" grpId="0" animBg="1"/>
      <p:bldP spid="37" grpId="1" animBg="1"/>
      <p:bldP spid="54" grpId="0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207</Words>
  <Application>Microsoft Office PowerPoint</Application>
  <PresentationFormat>Custom</PresentationFormat>
  <Paragraphs>42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Using concrete resources in Maths</vt:lpstr>
      <vt:lpstr>A range of resources</vt:lpstr>
      <vt:lpstr>Why is using concrete resources important?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using Maths Equipment</dc:title>
  <dc:creator>Graham Charlton</dc:creator>
  <cp:lastModifiedBy>Sue</cp:lastModifiedBy>
  <cp:revision>4</cp:revision>
  <dcterms:created xsi:type="dcterms:W3CDTF">2018-02-22T11:50:28Z</dcterms:created>
  <dcterms:modified xsi:type="dcterms:W3CDTF">2018-02-28T17:11:58Z</dcterms:modified>
</cp:coreProperties>
</file>